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notesSlides/notesSlide3.xml" ContentType="application/vnd.openxmlformats-officedocument.presentationml.notesSlide+xml"/>
  <Override PartName="/ppt/theme/themeOverride6.xml" ContentType="application/vnd.openxmlformats-officedocument.themeOverride+xml"/>
  <Override PartName="/ppt/notesSlides/notesSlide4.xml" ContentType="application/vnd.openxmlformats-officedocument.presentationml.notesSlide+xml"/>
  <Override PartName="/ppt/theme/themeOverride7.xml" ContentType="application/vnd.openxmlformats-officedocument.themeOverride+xml"/>
  <Override PartName="/ppt/notesSlides/notesSlide5.xml" ContentType="application/vnd.openxmlformats-officedocument.presentationml.notesSl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theme/themeOverride11.xml" ContentType="application/vnd.openxmlformats-officedocument.themeOverride+xml"/>
  <Override PartName="/ppt/notesSlides/notesSlide9.xml" ContentType="application/vnd.openxmlformats-officedocument.presentationml.notesSlide+xml"/>
  <Override PartName="/ppt/theme/themeOverride12.xml" ContentType="application/vnd.openxmlformats-officedocument.themeOverride+xml"/>
  <Override PartName="/ppt/notesSlides/notesSlide10.xml" ContentType="application/vnd.openxmlformats-officedocument.presentationml.notesSl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notesSlides/notesSlide13.xml" ContentType="application/vnd.openxmlformats-officedocument.presentationml.notesSlide+xml"/>
  <Override PartName="/ppt/theme/themeOverride16.xml" ContentType="application/vnd.openxmlformats-officedocument.themeOverride+xml"/>
  <Override PartName="/ppt/notesSlides/notesSlide14.xml" ContentType="application/vnd.openxmlformats-officedocument.presentationml.notesSlide+xml"/>
  <Override PartName="/ppt/theme/themeOverride17.xml" ContentType="application/vnd.openxmlformats-officedocument.themeOverride+xml"/>
  <Override PartName="/ppt/notesSlides/notesSlide15.xml" ContentType="application/vnd.openxmlformats-officedocument.presentationml.notesSlide+xml"/>
  <Override PartName="/ppt/theme/themeOverride18.xml" ContentType="application/vnd.openxmlformats-officedocument.themeOverride+xml"/>
  <Override PartName="/ppt/notesSlides/notesSlide16.xml" ContentType="application/vnd.openxmlformats-officedocument.presentationml.notesSlide+xml"/>
  <Override PartName="/ppt/theme/themeOverride19.xml" ContentType="application/vnd.openxmlformats-officedocument.themeOverride+xml"/>
  <Override PartName="/ppt/notesSlides/notesSlide17.xml" ContentType="application/vnd.openxmlformats-officedocument.presentationml.notesSlide+xml"/>
  <Override PartName="/ppt/theme/themeOverride20.xml" ContentType="application/vnd.openxmlformats-officedocument.themeOverride+xml"/>
  <Override PartName="/ppt/notesSlides/notesSlide18.xml" ContentType="application/vnd.openxmlformats-officedocument.presentationml.notesSlide+xml"/>
  <Override PartName="/ppt/theme/themeOverride21.xml" ContentType="application/vnd.openxmlformats-officedocument.themeOverride+xml"/>
  <Override PartName="/ppt/notesSlides/notesSlide19.xml" ContentType="application/vnd.openxmlformats-officedocument.presentationml.notesSlide+xml"/>
  <Override PartName="/ppt/theme/themeOverride22.xml" ContentType="application/vnd.openxmlformats-officedocument.themeOverride+xml"/>
  <Override PartName="/ppt/notesSlides/notesSlide20.xml" ContentType="application/vnd.openxmlformats-officedocument.presentationml.notesSlide+xml"/>
  <Override PartName="/ppt/theme/themeOverride23.xml" ContentType="application/vnd.openxmlformats-officedocument.themeOverride+xml"/>
  <Override PartName="/ppt/notesSlides/notesSlide21.xml" ContentType="application/vnd.openxmlformats-officedocument.presentationml.notesSlide+xml"/>
  <Override PartName="/ppt/theme/themeOverride24.xml" ContentType="application/vnd.openxmlformats-officedocument.themeOverride+xml"/>
  <Override PartName="/ppt/notesSlides/notesSlide22.xml" ContentType="application/vnd.openxmlformats-officedocument.presentationml.notesSlide+xml"/>
  <Override PartName="/ppt/theme/themeOverride25.xml" ContentType="application/vnd.openxmlformats-officedocument.themeOverride+xml"/>
  <Override PartName="/ppt/notesSlides/notesSlide23.xml" ContentType="application/vnd.openxmlformats-officedocument.presentationml.notesSlide+xml"/>
  <Override PartName="/ppt/theme/themeOverride26.xml" ContentType="application/vnd.openxmlformats-officedocument.themeOverride+xml"/>
  <Override PartName="/ppt/notesSlides/notesSlide24.xml" ContentType="application/vnd.openxmlformats-officedocument.presentationml.notesSlide+xml"/>
  <Override PartName="/ppt/theme/themeOverride27.xml" ContentType="application/vnd.openxmlformats-officedocument.themeOverride+xml"/>
  <Override PartName="/ppt/notesSlides/notesSlide25.xml" ContentType="application/vnd.openxmlformats-officedocument.presentationml.notesSlide+xml"/>
  <Override PartName="/ppt/theme/themeOverride28.xml" ContentType="application/vnd.openxmlformats-officedocument.themeOverride+xml"/>
  <Override PartName="/ppt/notesSlides/notesSlide26.xml" ContentType="application/vnd.openxmlformats-officedocument.presentationml.notesSlide+xml"/>
  <Override PartName="/ppt/theme/themeOverride29.xml" ContentType="application/vnd.openxmlformats-officedocument.themeOverride+xml"/>
  <Override PartName="/ppt/notesSlides/notesSlide27.xml" ContentType="application/vnd.openxmlformats-officedocument.presentationml.notesSlide+xml"/>
  <Override PartName="/ppt/theme/themeOverride30.xml" ContentType="application/vnd.openxmlformats-officedocument.themeOverride+xml"/>
  <Override PartName="/ppt/notesSlides/notesSlide28.xml" ContentType="application/vnd.openxmlformats-officedocument.presentationml.notesSlide+xml"/>
  <Override PartName="/ppt/theme/themeOverride31.xml" ContentType="application/vnd.openxmlformats-officedocument.themeOverr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4"/>
  </p:sldMasterIdLst>
  <p:notesMasterIdLst>
    <p:notesMasterId r:id="rId36"/>
  </p:notesMasterIdLst>
  <p:handoutMasterIdLst>
    <p:handoutMasterId r:id="rId37"/>
  </p:handoutMasterIdLst>
  <p:sldIdLst>
    <p:sldId id="278" r:id="rId5"/>
    <p:sldId id="281" r:id="rId6"/>
    <p:sldId id="279" r:id="rId7"/>
    <p:sldId id="280" r:id="rId8"/>
    <p:sldId id="282" r:id="rId9"/>
    <p:sldId id="283" r:id="rId10"/>
    <p:sldId id="284" r:id="rId11"/>
    <p:sldId id="285" r:id="rId12"/>
    <p:sldId id="287" r:id="rId13"/>
    <p:sldId id="288" r:id="rId14"/>
    <p:sldId id="289" r:id="rId15"/>
    <p:sldId id="292" r:id="rId16"/>
    <p:sldId id="293" r:id="rId17"/>
    <p:sldId id="294" r:id="rId18"/>
    <p:sldId id="295" r:id="rId19"/>
    <p:sldId id="290" r:id="rId20"/>
    <p:sldId id="291" r:id="rId21"/>
    <p:sldId id="296" r:id="rId22"/>
    <p:sldId id="297" r:id="rId23"/>
    <p:sldId id="298" r:id="rId24"/>
    <p:sldId id="309" r:id="rId25"/>
    <p:sldId id="299" r:id="rId26"/>
    <p:sldId id="300" r:id="rId27"/>
    <p:sldId id="301" r:id="rId28"/>
    <p:sldId id="302" r:id="rId29"/>
    <p:sldId id="308" r:id="rId30"/>
    <p:sldId id="303" r:id="rId31"/>
    <p:sldId id="304" r:id="rId32"/>
    <p:sldId id="305" r:id="rId33"/>
    <p:sldId id="306" r:id="rId34"/>
    <p:sldId id="3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93969" autoAdjust="0"/>
  </p:normalViewPr>
  <p:slideViewPr>
    <p:cSldViewPr snapToGrid="0">
      <p:cViewPr varScale="1">
        <p:scale>
          <a:sx n="64" d="100"/>
          <a:sy n="64" d="100"/>
        </p:scale>
        <p:origin x="936" y="78"/>
      </p:cViewPr>
      <p:guideLst/>
    </p:cSldViewPr>
  </p:slideViewPr>
  <p:outlineViewPr>
    <p:cViewPr>
      <p:scale>
        <a:sx n="33" d="100"/>
        <a:sy n="33" d="100"/>
      </p:scale>
      <p:origin x="0" y="-9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B86838-E5F0-49A2-A557-B74F1C3171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0B66837-9B4C-469B-8DC4-879C661C5E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38CCC4-1701-4988-99D5-65C18758BF5C}" type="datetimeFigureOut">
              <a:rPr lang="en-GB" smtClean="0"/>
              <a:t>30/05/2022</a:t>
            </a:fld>
            <a:endParaRPr lang="en-GB"/>
          </a:p>
        </p:txBody>
      </p:sp>
      <p:sp>
        <p:nvSpPr>
          <p:cNvPr id="4" name="Footer Placeholder 3">
            <a:extLst>
              <a:ext uri="{FF2B5EF4-FFF2-40B4-BE49-F238E27FC236}">
                <a16:creationId xmlns:a16="http://schemas.microsoft.com/office/drawing/2014/main" id="{A84DCA26-52D9-4037-A168-3D45FDA40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61DA7B3-CE9F-46A1-8C0B-B41084D120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C01F80-E758-464E-A53C-9A5AF7226E19}" type="slidenum">
              <a:rPr lang="en-GB" smtClean="0"/>
              <a:t>‹#›</a:t>
            </a:fld>
            <a:endParaRPr lang="en-GB"/>
          </a:p>
        </p:txBody>
      </p:sp>
    </p:spTree>
    <p:extLst>
      <p:ext uri="{BB962C8B-B14F-4D97-AF65-F5344CB8AC3E}">
        <p14:creationId xmlns:p14="http://schemas.microsoft.com/office/powerpoint/2010/main" val="2083484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1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92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157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63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79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22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12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54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455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41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516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207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89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037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366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23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58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33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031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120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2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42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49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07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797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184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0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46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91"/>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F2A8B2-4702-4FDA-A36E-0D2E7DF84547}"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7"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11"/>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E8C28-0461-4D76-A8CA-E32C2E28B5FF}"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599625-8E6A-4976-9A72-9E93AB6EE9AD}"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6"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B9ECB5-95FB-4BFD-A007-FCF1AB2B6D55}"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1"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4"/>
            <a:ext cx="1035376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5"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8A1ED-982D-44F2-B04A-3259C912AE6E}"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1885950"/>
            <a:ext cx="3300985"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768112"/>
            <a:ext cx="3300985"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0" y="1885951"/>
            <a:ext cx="3300985"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5"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5"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2"/>
            <a:ext cx="3300985"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4F2CAD9-39A2-4218-A268-651FD119B00D}"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6"/>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1" y="1818216"/>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2" y="1818216"/>
            <a:ext cx="3339972" cy="1847851"/>
          </a:xfrm>
          <a:prstGeom prst="rect">
            <a:avLst/>
          </a:prstGeom>
        </p:spPr>
      </p:pic>
      <p:sp>
        <p:nvSpPr>
          <p:cNvPr id="30"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4" y="3904106"/>
            <a:ext cx="3300985"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4" y="4572443"/>
            <a:ext cx="3300985"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5"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5"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6" y="3904106"/>
            <a:ext cx="3300985"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5"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89DFBE3-A231-470C-8F69-5964A84E4C2D}"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331C50-21FD-4372-9C29-67C261C1C69F}"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9"/>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6FBB41-9764-4FF3-A2BC-6DDF559BA522}" type="datetime1">
              <a:rPr lang="en-US" smtClean="0"/>
              <a:t>5/30/2022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6"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7"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1783B9-7885-48F4-80BD-1FF9EDCA701F}"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8"/>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8" y="1734508"/>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5"/>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7" y="1855154"/>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5"/>
            <a:ext cx="477958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4DD4E-3A52-416F-B6AD-C8C06BFD6065}" type="datetime1">
              <a:rPr lang="en-US" smtClean="0"/>
              <a:t>5/30/2022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A5BC23-D60E-48F3-8950-185E042EAA54}" type="datetime1">
              <a:rPr lang="en-US" smtClean="0"/>
              <a:t>5/30/2022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E70BA8-237B-4696-BCC9-2393B5CEADFF}" type="datetime1">
              <a:rPr lang="en-US" smtClean="0"/>
              <a:t>5/30/2022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2"/>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6"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B07766-3D63-4DED-B839-13AB16B1C9D7}" type="datetime1">
              <a:rPr lang="en-US" smtClean="0"/>
              <a:t>5/30/2022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6" y="609600"/>
            <a:ext cx="3584166" cy="5204832"/>
          </a:xfrm>
          <a:prstGeom prst="rect">
            <a:avLst/>
          </a:prstGeom>
        </p:spPr>
      </p:pic>
      <p:sp>
        <p:nvSpPr>
          <p:cNvPr id="2" name="Title 1"/>
          <p:cNvSpPr>
            <a:spLocks noGrp="1"/>
          </p:cNvSpPr>
          <p:nvPr>
            <p:ph type="title"/>
          </p:nvPr>
        </p:nvSpPr>
        <p:spPr>
          <a:xfrm>
            <a:off x="913796" y="763703"/>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2"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701"/>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1FDD65-3D08-4994-A18E-1FB6A04332A3}" type="datetime1">
              <a:rPr lang="en-US" smtClean="0"/>
              <a:t>5/30/2022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duotone>
              <a:schemeClr val="bg1">
                <a:shade val="80000"/>
                <a:lumMod val="80000"/>
              </a:schemeClr>
              <a:schemeClr val="bg1">
                <a:tint val="98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51"/>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B3EA8802-0B79-445D-9986-B9208066DF69}" type="datetime1">
              <a:rPr lang="en-US" smtClean="0"/>
              <a:t>5/30/2022</a:t>
            </a:fld>
            <a:endParaRPr lang="en-US" dirty="0"/>
          </a:p>
        </p:txBody>
      </p:sp>
      <p:sp>
        <p:nvSpPr>
          <p:cNvPr id="5" name="Footer Placeholder 4"/>
          <p:cNvSpPr>
            <a:spLocks noGrp="1"/>
          </p:cNvSpPr>
          <p:nvPr>
            <p:ph type="ftr" sz="quarter" idx="3"/>
          </p:nvPr>
        </p:nvSpPr>
        <p:spPr>
          <a:xfrm>
            <a:off x="913796" y="6000751"/>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3" y="6000751"/>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image" Target="../media/image10.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4.xml"/><Relationship Id="rId5" Type="http://schemas.openxmlformats.org/officeDocument/2006/relationships/image" Target="../media/image16.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8.xml"/><Relationship Id="rId5" Type="http://schemas.openxmlformats.org/officeDocument/2006/relationships/image" Target="../media/image20.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9.xml"/><Relationship Id="rId5" Type="http://schemas.openxmlformats.org/officeDocument/2006/relationships/image" Target="../media/image10.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0.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0.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0.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0.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64E5E1-0228-4945-9794-D262A1F423AF}"/>
              </a:ext>
              <a:ext uri="{C183D7F6-B498-43B3-948B-1728B52AA6E4}">
                <adec:decorative xmlns:adec="http://schemas.microsoft.com/office/drawing/2017/decorative" val="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4969" b="24968"/>
          <a:stretch/>
        </p:blipFill>
        <p:spPr>
          <a:xfrm>
            <a:off x="50572" y="0"/>
            <a:ext cx="12191980" cy="68579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0B5A8042-DFE2-49C1-804A-673115572554}"/>
              </a:ext>
            </a:extLst>
          </p:cNvPr>
          <p:cNvSpPr/>
          <p:nvPr/>
        </p:nvSpPr>
        <p:spPr>
          <a:xfrm>
            <a:off x="216827" y="2233181"/>
            <a:ext cx="11758347" cy="1323439"/>
          </a:xfrm>
          <a:prstGeom prst="rect">
            <a:avLst/>
          </a:prstGeom>
          <a:noFill/>
        </p:spPr>
        <p:txBody>
          <a:bodyPr wrap="none" lIns="91440" tIns="45720" rIns="91440" bIns="45720">
            <a:spAutoFit/>
          </a:bodyPr>
          <a:lstStyle/>
          <a:p>
            <a:pPr algn="ctr"/>
            <a:r>
              <a:rPr lang="en-US" sz="4000">
                <a:ln w="0"/>
                <a:solidFill>
                  <a:schemeClr val="accent6">
                    <a:lumMod val="7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Chương trình tìm đường đi trên bản đồ giao thông </a:t>
            </a:r>
          </a:p>
          <a:p>
            <a:pPr algn="ctr"/>
            <a:r>
              <a:rPr lang="en-US" sz="4000">
                <a:ln w="0"/>
                <a:solidFill>
                  <a:schemeClr val="accent6">
                    <a:lumMod val="7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với thuật toán A Star và UCS</a:t>
            </a:r>
            <a:endParaRPr lang="en-GB" sz="4000">
              <a:ln w="0"/>
              <a:solidFill>
                <a:schemeClr val="accent6">
                  <a:lumMod val="75000"/>
                </a:schemeClr>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518D96C0-F136-41FE-8D8A-DF1F8305D776}"/>
              </a:ext>
            </a:extLst>
          </p:cNvPr>
          <p:cNvSpPr/>
          <p:nvPr/>
        </p:nvSpPr>
        <p:spPr>
          <a:xfrm>
            <a:off x="3555078" y="6282017"/>
            <a:ext cx="5081840" cy="523220"/>
          </a:xfrm>
          <a:prstGeom prst="rect">
            <a:avLst/>
          </a:prstGeom>
          <a:noFill/>
        </p:spPr>
        <p:txBody>
          <a:bodyPr wrap="none" lIns="91440" tIns="45720" rIns="91440" bIns="45720">
            <a:spAutoFit/>
          </a:bodyPr>
          <a:lstStyle/>
          <a:p>
            <a:pPr algn="ctr"/>
            <a:r>
              <a:rPr lang="en-US" sz="280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Học kỳ II năm học 2021 - 2022</a:t>
            </a:r>
            <a:endParaRPr lang="en-US" sz="4800">
              <a:ln w="0"/>
              <a:solidFill>
                <a:schemeClr val="bg1"/>
              </a:solidFill>
              <a:latin typeface="Arial" panose="020B0604020202020204" pitchFamily="34" charset="0"/>
              <a:cs typeface="Arial" panose="020B0604020202020204" pitchFamily="34" charset="0"/>
            </a:endParaRPr>
          </a:p>
        </p:txBody>
      </p:sp>
      <p:pic>
        <p:nvPicPr>
          <p:cNvPr id="20" name="Picture 19" descr="Icon&#10;&#10;Description automatically generated">
            <a:extLst>
              <a:ext uri="{FF2B5EF4-FFF2-40B4-BE49-F238E27FC236}">
                <a16:creationId xmlns:a16="http://schemas.microsoft.com/office/drawing/2014/main" id="{6389C28F-14E6-44F1-9368-02A64462564E}"/>
              </a:ext>
            </a:extLst>
          </p:cNvPr>
          <p:cNvPicPr>
            <a:picLocks noChangeAspect="1"/>
          </p:cNvPicPr>
          <p:nvPr/>
        </p:nvPicPr>
        <p:blipFill>
          <a:blip r:embed="rId4"/>
          <a:stretch>
            <a:fillRect/>
          </a:stretch>
        </p:blipFill>
        <p:spPr>
          <a:xfrm>
            <a:off x="5008418" y="3556620"/>
            <a:ext cx="2175165" cy="2175165"/>
          </a:xfrm>
          <a:prstGeom prst="rect">
            <a:avLst/>
          </a:prstGeom>
        </p:spPr>
      </p:pic>
      <p:pic>
        <p:nvPicPr>
          <p:cNvPr id="25" name="Picture 24">
            <a:extLst>
              <a:ext uri="{FF2B5EF4-FFF2-40B4-BE49-F238E27FC236}">
                <a16:creationId xmlns:a16="http://schemas.microsoft.com/office/drawing/2014/main" id="{75396BC1-BB45-41F1-8B2A-797D8BC7AAC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371602" y="149757"/>
            <a:ext cx="9767455" cy="1665711"/>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25">
            <a:extLst>
              <a:ext uri="{FF2B5EF4-FFF2-40B4-BE49-F238E27FC236}">
                <a16:creationId xmlns:a16="http://schemas.microsoft.com/office/drawing/2014/main" id="{412A842C-AEEE-4588-83F9-6E8F5C3495D7}"/>
              </a:ext>
            </a:extLst>
          </p:cNvPr>
          <p:cNvSpPr>
            <a:spLocks noGrp="1"/>
          </p:cNvSpPr>
          <p:nvPr>
            <p:ph type="sldNum" sz="quarter" idx="12"/>
          </p:nvPr>
        </p:nvSpPr>
        <p:spPr/>
        <p:txBody>
          <a:bodyPr/>
          <a:lstStyle/>
          <a:p>
            <a:fld id="{3A98EE3D-8CD1-4C3F-BD1C-C98C9596463C}" type="slidenum">
              <a:rPr lang="en-US" smtClean="0"/>
              <a:pPr/>
              <a:t>0</a:t>
            </a:fld>
            <a:endParaRPr lang="en-US" dirty="0"/>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Sơ đồ khối </a:t>
            </a:r>
          </a:p>
        </p:txBody>
      </p:sp>
      <p:sp>
        <p:nvSpPr>
          <p:cNvPr id="9" name="Slide Number Placeholder 8">
            <a:extLst>
              <a:ext uri="{FF2B5EF4-FFF2-40B4-BE49-F238E27FC236}">
                <a16:creationId xmlns:a16="http://schemas.microsoft.com/office/drawing/2014/main" id="{F22BDAB9-6097-4305-AD5C-68658CC0F72D}"/>
              </a:ext>
            </a:extLst>
          </p:cNvPr>
          <p:cNvSpPr>
            <a:spLocks noGrp="1"/>
          </p:cNvSpPr>
          <p:nvPr>
            <p:ph type="sldNum" sz="quarter" idx="12"/>
          </p:nvPr>
        </p:nvSpPr>
        <p:spPr>
          <a:xfrm>
            <a:off x="12657183" y="6492875"/>
            <a:ext cx="753545" cy="365125"/>
          </a:xfrm>
        </p:spPr>
        <p:txBody>
          <a:bodyPr/>
          <a:lstStyle/>
          <a:p>
            <a:endParaRPr lang="en-US" sz="1800"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2FE3AB21-0428-4B54-8FAA-EE993A495C32}"/>
              </a:ext>
            </a:extLst>
          </p:cNvPr>
          <p:cNvSpPr/>
          <p:nvPr/>
        </p:nvSpPr>
        <p:spPr>
          <a:xfrm>
            <a:off x="317291" y="5767398"/>
            <a:ext cx="2203554" cy="9743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Chạy chương trình</a:t>
            </a:r>
            <a:endParaRPr lang="en-GB">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5C82065-B5D5-440B-810E-A09390541569}"/>
              </a:ext>
            </a:extLst>
          </p:cNvPr>
          <p:cNvSpPr/>
          <p:nvPr/>
        </p:nvSpPr>
        <p:spPr>
          <a:xfrm>
            <a:off x="317291" y="4585800"/>
            <a:ext cx="2203554" cy="693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Khởi tạo giao diện</a:t>
            </a:r>
            <a:endParaRPr lang="en-GB">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FC5F9B8-9677-44FB-8C36-68FF1FE5DE48}"/>
              </a:ext>
            </a:extLst>
          </p:cNvPr>
          <p:cNvSpPr/>
          <p:nvPr/>
        </p:nvSpPr>
        <p:spPr>
          <a:xfrm>
            <a:off x="317290" y="2427869"/>
            <a:ext cx="2203554" cy="13773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Chọn bản đồ, đọc dữ liệu từ file</a:t>
            </a:r>
          </a:p>
          <a:p>
            <a:pPr algn="ctr"/>
            <a:r>
              <a:rPr lang="en-US">
                <a:latin typeface="Arial" panose="020B0604020202020204" pitchFamily="34" charset="0"/>
                <a:cs typeface="Arial" panose="020B0604020202020204" pitchFamily="34" charset="0"/>
              </a:rPr>
              <a:t>Chọn điểm đầu và cuối</a:t>
            </a:r>
            <a:endParaRPr lang="en-GB">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11E02E7-76DB-486B-A4D2-85CEDB76D54E}"/>
              </a:ext>
            </a:extLst>
          </p:cNvPr>
          <p:cNvSpPr/>
          <p:nvPr/>
        </p:nvSpPr>
        <p:spPr>
          <a:xfrm>
            <a:off x="2789085" y="1720056"/>
            <a:ext cx="2096412" cy="5915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Chọn thuật toán thực thi</a:t>
            </a:r>
            <a:endParaRPr lang="en-GB">
              <a:latin typeface="Arial" panose="020B0604020202020204" pitchFamily="34" charset="0"/>
              <a:cs typeface="Arial" panose="020B0604020202020204" pitchFamily="34" charset="0"/>
            </a:endParaRPr>
          </a:p>
        </p:txBody>
      </p:sp>
      <p:sp>
        <p:nvSpPr>
          <p:cNvPr id="6" name="Flowchart: Decision 5">
            <a:extLst>
              <a:ext uri="{FF2B5EF4-FFF2-40B4-BE49-F238E27FC236}">
                <a16:creationId xmlns:a16="http://schemas.microsoft.com/office/drawing/2014/main" id="{1A99D9C6-5EB7-4C68-9D74-DEFD0BF68C2B}"/>
              </a:ext>
            </a:extLst>
          </p:cNvPr>
          <p:cNvSpPr/>
          <p:nvPr/>
        </p:nvSpPr>
        <p:spPr>
          <a:xfrm>
            <a:off x="5473862" y="1324425"/>
            <a:ext cx="2063645" cy="1326686"/>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Thuật toán A*</a:t>
            </a:r>
            <a:endParaRPr lang="en-GB">
              <a:latin typeface="Arial" panose="020B0604020202020204" pitchFamily="34" charset="0"/>
              <a:cs typeface="Arial" panose="020B0604020202020204" pitchFamily="34" charset="0"/>
            </a:endParaRPr>
          </a:p>
        </p:txBody>
      </p:sp>
      <p:sp>
        <p:nvSpPr>
          <p:cNvPr id="7" name="Flowchart: Decision 6">
            <a:extLst>
              <a:ext uri="{FF2B5EF4-FFF2-40B4-BE49-F238E27FC236}">
                <a16:creationId xmlns:a16="http://schemas.microsoft.com/office/drawing/2014/main" id="{F1F71838-BF44-4002-8F6C-3F27B763A86F}"/>
              </a:ext>
            </a:extLst>
          </p:cNvPr>
          <p:cNvSpPr/>
          <p:nvPr/>
        </p:nvSpPr>
        <p:spPr>
          <a:xfrm>
            <a:off x="8125872" y="1200791"/>
            <a:ext cx="1873771" cy="1573954"/>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Chưa đến vị trí cuối</a:t>
            </a:r>
            <a:endParaRPr lang="en-GB">
              <a:latin typeface="Arial" panose="020B0604020202020204" pitchFamily="34" charset="0"/>
              <a:cs typeface="Arial" panose="020B0604020202020204" pitchFamily="34" charset="0"/>
            </a:endParaRPr>
          </a:p>
        </p:txBody>
      </p:sp>
      <p:sp>
        <p:nvSpPr>
          <p:cNvPr id="19" name="Flowchart: Decision 18">
            <a:extLst>
              <a:ext uri="{FF2B5EF4-FFF2-40B4-BE49-F238E27FC236}">
                <a16:creationId xmlns:a16="http://schemas.microsoft.com/office/drawing/2014/main" id="{34025CC7-636D-41E5-AC7A-67AA3081E3C8}"/>
              </a:ext>
            </a:extLst>
          </p:cNvPr>
          <p:cNvSpPr/>
          <p:nvPr/>
        </p:nvSpPr>
        <p:spPr>
          <a:xfrm>
            <a:off x="5568798" y="2833999"/>
            <a:ext cx="1873771" cy="1573954"/>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Chưa đến vị trí cuối</a:t>
            </a:r>
            <a:endParaRPr lang="en-GB">
              <a:latin typeface="Arial" panose="020B0604020202020204" pitchFamily="34" charset="0"/>
              <a:cs typeface="Arial" panose="020B0604020202020204" pitchFamily="34" charset="0"/>
            </a:endParaRPr>
          </a:p>
        </p:txBody>
      </p:sp>
      <p:cxnSp>
        <p:nvCxnSpPr>
          <p:cNvPr id="11" name="Connector: Elbow 10">
            <a:extLst>
              <a:ext uri="{FF2B5EF4-FFF2-40B4-BE49-F238E27FC236}">
                <a16:creationId xmlns:a16="http://schemas.microsoft.com/office/drawing/2014/main" id="{D898EC52-D3EE-4AA0-8E1E-123979162796}"/>
              </a:ext>
            </a:extLst>
          </p:cNvPr>
          <p:cNvCxnSpPr>
            <a:cxnSpLocks/>
            <a:stCxn id="19" idx="2"/>
            <a:endCxn id="19" idx="1"/>
          </p:cNvCxnSpPr>
          <p:nvPr/>
        </p:nvCxnSpPr>
        <p:spPr>
          <a:xfrm rot="5400000" flipH="1">
            <a:off x="5643752" y="3546022"/>
            <a:ext cx="786977" cy="936886"/>
          </a:xfrm>
          <a:prstGeom prst="bentConnector4">
            <a:avLst>
              <a:gd name="adj1" fmla="val -29048"/>
              <a:gd name="adj2" fmla="val 302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A2C8E7B-17E5-4BDD-A66D-B32F1C94FC32}"/>
              </a:ext>
            </a:extLst>
          </p:cNvPr>
          <p:cNvCxnSpPr>
            <a:cxnSpLocks/>
            <a:stCxn id="7" idx="3"/>
            <a:endCxn id="7" idx="0"/>
          </p:cNvCxnSpPr>
          <p:nvPr/>
        </p:nvCxnSpPr>
        <p:spPr>
          <a:xfrm flipH="1" flipV="1">
            <a:off x="9062758" y="1200791"/>
            <a:ext cx="936885" cy="786977"/>
          </a:xfrm>
          <a:prstGeom prst="bentConnector4">
            <a:avLst>
              <a:gd name="adj1" fmla="val -197200"/>
              <a:gd name="adj2" fmla="val 12904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DEB3D1-E9A6-4BF3-B55C-53C749620E7E}"/>
              </a:ext>
            </a:extLst>
          </p:cNvPr>
          <p:cNvCxnSpPr>
            <a:cxnSpLocks/>
            <a:stCxn id="4" idx="0"/>
            <a:endCxn id="13" idx="2"/>
          </p:cNvCxnSpPr>
          <p:nvPr/>
        </p:nvCxnSpPr>
        <p:spPr>
          <a:xfrm flipV="1">
            <a:off x="1419068" y="5279094"/>
            <a:ext cx="0" cy="488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538A8D3-5B9E-4AD4-BBF4-66F073F347B6}"/>
              </a:ext>
            </a:extLst>
          </p:cNvPr>
          <p:cNvCxnSpPr>
            <a:cxnSpLocks/>
            <a:stCxn id="13" idx="0"/>
            <a:endCxn id="14" idx="2"/>
          </p:cNvCxnSpPr>
          <p:nvPr/>
        </p:nvCxnSpPr>
        <p:spPr>
          <a:xfrm flipH="1" flipV="1">
            <a:off x="1419067" y="3805238"/>
            <a:ext cx="1" cy="7805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9F108A-40CB-421C-BFE1-518E3F2BDAFA}"/>
              </a:ext>
            </a:extLst>
          </p:cNvPr>
          <p:cNvCxnSpPr>
            <a:cxnSpLocks/>
            <a:stCxn id="16" idx="3"/>
            <a:endCxn id="6" idx="1"/>
          </p:cNvCxnSpPr>
          <p:nvPr/>
        </p:nvCxnSpPr>
        <p:spPr>
          <a:xfrm flipV="1">
            <a:off x="4885497" y="1987768"/>
            <a:ext cx="588365" cy="28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968D4D0-FA98-4072-90CB-3FF9A106A0FD}"/>
              </a:ext>
            </a:extLst>
          </p:cNvPr>
          <p:cNvCxnSpPr>
            <a:cxnSpLocks/>
            <a:stCxn id="6" idx="3"/>
            <a:endCxn id="7" idx="1"/>
          </p:cNvCxnSpPr>
          <p:nvPr/>
        </p:nvCxnSpPr>
        <p:spPr>
          <a:xfrm>
            <a:off x="7537507" y="1987768"/>
            <a:ext cx="5883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EC1F59F-BD5E-48BE-88F9-D59BD0FE234F}"/>
              </a:ext>
            </a:extLst>
          </p:cNvPr>
          <p:cNvCxnSpPr>
            <a:cxnSpLocks/>
            <a:stCxn id="6" idx="2"/>
            <a:endCxn id="19" idx="0"/>
          </p:cNvCxnSpPr>
          <p:nvPr/>
        </p:nvCxnSpPr>
        <p:spPr>
          <a:xfrm flipH="1">
            <a:off x="6505684" y="2651111"/>
            <a:ext cx="1" cy="182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CF199D80-6902-4CDC-B7BC-FD28121CFAD4}"/>
              </a:ext>
            </a:extLst>
          </p:cNvPr>
          <p:cNvCxnSpPr>
            <a:cxnSpLocks/>
            <a:stCxn id="14" idx="0"/>
            <a:endCxn id="16" idx="1"/>
          </p:cNvCxnSpPr>
          <p:nvPr/>
        </p:nvCxnSpPr>
        <p:spPr>
          <a:xfrm rot="5400000" flipH="1" flipV="1">
            <a:off x="1898063" y="1536847"/>
            <a:ext cx="412027" cy="13700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CDFF8909-C765-4F7B-8331-7313D7B985CF}"/>
              </a:ext>
            </a:extLst>
          </p:cNvPr>
          <p:cNvSpPr/>
          <p:nvPr/>
        </p:nvSpPr>
        <p:spPr>
          <a:xfrm>
            <a:off x="7984762" y="3137625"/>
            <a:ext cx="2155990" cy="9667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Truy vết lộ trình</a:t>
            </a:r>
            <a:endParaRPr lang="en-GB">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A1A22484-C786-4C78-B190-B5EA4330AB0D}"/>
              </a:ext>
            </a:extLst>
          </p:cNvPr>
          <p:cNvSpPr/>
          <p:nvPr/>
        </p:nvSpPr>
        <p:spPr>
          <a:xfrm>
            <a:off x="7739230" y="4825568"/>
            <a:ext cx="2647053" cy="11751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Load ảnh có hướng và chi phí</a:t>
            </a:r>
          </a:p>
          <a:p>
            <a:pPr algn="ctr"/>
            <a:r>
              <a:rPr lang="en-US">
                <a:latin typeface="Arial" panose="020B0604020202020204" pitchFamily="34" charset="0"/>
                <a:cs typeface="Arial" panose="020B0604020202020204" pitchFamily="34" charset="0"/>
              </a:rPr>
              <a:t>Vẽ lộ trình</a:t>
            </a:r>
            <a:endParaRPr lang="en-GB">
              <a:latin typeface="Arial" panose="020B0604020202020204" pitchFamily="34" charset="0"/>
              <a:cs typeface="Arial" panose="020B0604020202020204" pitchFamily="34" charset="0"/>
            </a:endParaRPr>
          </a:p>
        </p:txBody>
      </p:sp>
      <p:sp>
        <p:nvSpPr>
          <p:cNvPr id="112" name="Flowchart: Decision 111">
            <a:extLst>
              <a:ext uri="{FF2B5EF4-FFF2-40B4-BE49-F238E27FC236}">
                <a16:creationId xmlns:a16="http://schemas.microsoft.com/office/drawing/2014/main" id="{5B64BF4E-5B3C-4E61-9A30-E656C6BC7D0B}"/>
              </a:ext>
            </a:extLst>
          </p:cNvPr>
          <p:cNvSpPr/>
          <p:nvPr/>
        </p:nvSpPr>
        <p:spPr>
          <a:xfrm>
            <a:off x="5473862" y="5043067"/>
            <a:ext cx="1873766" cy="756871"/>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Exit</a:t>
            </a:r>
            <a:endParaRPr lang="en-GB">
              <a:latin typeface="Arial" panose="020B0604020202020204" pitchFamily="34" charset="0"/>
              <a:cs typeface="Arial" panose="020B0604020202020204" pitchFamily="34" charset="0"/>
            </a:endParaRPr>
          </a:p>
        </p:txBody>
      </p:sp>
      <p:sp>
        <p:nvSpPr>
          <p:cNvPr id="115" name="Oval 114">
            <a:extLst>
              <a:ext uri="{FF2B5EF4-FFF2-40B4-BE49-F238E27FC236}">
                <a16:creationId xmlns:a16="http://schemas.microsoft.com/office/drawing/2014/main" id="{E4E3901F-864B-4485-9CE4-B6D979FBB30A}"/>
              </a:ext>
            </a:extLst>
          </p:cNvPr>
          <p:cNvSpPr/>
          <p:nvPr/>
        </p:nvSpPr>
        <p:spPr>
          <a:xfrm>
            <a:off x="5684594" y="6167501"/>
            <a:ext cx="1460864" cy="52037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Thoát</a:t>
            </a:r>
            <a:endParaRPr lang="en-GB">
              <a:latin typeface="Arial" panose="020B0604020202020204" pitchFamily="34" charset="0"/>
              <a:cs typeface="Arial" panose="020B0604020202020204" pitchFamily="34" charset="0"/>
            </a:endParaRPr>
          </a:p>
        </p:txBody>
      </p:sp>
      <p:sp>
        <p:nvSpPr>
          <p:cNvPr id="116" name="Flowchart: Decision 115">
            <a:extLst>
              <a:ext uri="{FF2B5EF4-FFF2-40B4-BE49-F238E27FC236}">
                <a16:creationId xmlns:a16="http://schemas.microsoft.com/office/drawing/2014/main" id="{289CA144-1E00-4793-8487-7F0F16340331}"/>
              </a:ext>
            </a:extLst>
          </p:cNvPr>
          <p:cNvSpPr/>
          <p:nvPr/>
        </p:nvSpPr>
        <p:spPr>
          <a:xfrm>
            <a:off x="3281529" y="5043067"/>
            <a:ext cx="1873766" cy="756871"/>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Reload</a:t>
            </a:r>
            <a:endParaRPr lang="en-GB">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3670A7A3-7328-482A-8867-27AF9D3461AC}"/>
              </a:ext>
            </a:extLst>
          </p:cNvPr>
          <p:cNvSpPr txBox="1"/>
          <p:nvPr/>
        </p:nvSpPr>
        <p:spPr>
          <a:xfrm>
            <a:off x="7513717" y="1553243"/>
            <a:ext cx="65056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True</a:t>
            </a:r>
            <a:endParaRPr lang="en-GB">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ADEE3725-1048-4125-A5B1-2D7D61581B93}"/>
              </a:ext>
            </a:extLst>
          </p:cNvPr>
          <p:cNvSpPr txBox="1"/>
          <p:nvPr/>
        </p:nvSpPr>
        <p:spPr>
          <a:xfrm>
            <a:off x="6772277" y="2557889"/>
            <a:ext cx="74892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False</a:t>
            </a:r>
            <a:endParaRPr lang="en-GB">
              <a:latin typeface="Arial" panose="020B0604020202020204" pitchFamily="34" charset="0"/>
              <a:cs typeface="Arial" panose="020B0604020202020204" pitchFamily="34" charset="0"/>
            </a:endParaRPr>
          </a:p>
        </p:txBody>
      </p:sp>
      <p:cxnSp>
        <p:nvCxnSpPr>
          <p:cNvPr id="121" name="Straight Arrow Connector 120">
            <a:extLst>
              <a:ext uri="{FF2B5EF4-FFF2-40B4-BE49-F238E27FC236}">
                <a16:creationId xmlns:a16="http://schemas.microsoft.com/office/drawing/2014/main" id="{DFCF6CB2-2E78-46A9-9649-2D910107B015}"/>
              </a:ext>
            </a:extLst>
          </p:cNvPr>
          <p:cNvCxnSpPr>
            <a:cxnSpLocks/>
            <a:stCxn id="19" idx="3"/>
            <a:endCxn id="108" idx="2"/>
          </p:cNvCxnSpPr>
          <p:nvPr/>
        </p:nvCxnSpPr>
        <p:spPr>
          <a:xfrm>
            <a:off x="7442569" y="3620976"/>
            <a:ext cx="5421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384E7B0B-37A7-4B51-9006-F35863A8818E}"/>
              </a:ext>
            </a:extLst>
          </p:cNvPr>
          <p:cNvCxnSpPr>
            <a:cxnSpLocks/>
            <a:stCxn id="7" idx="2"/>
            <a:endCxn id="108" idx="0"/>
          </p:cNvCxnSpPr>
          <p:nvPr/>
        </p:nvCxnSpPr>
        <p:spPr>
          <a:xfrm flipH="1">
            <a:off x="9062757" y="2774745"/>
            <a:ext cx="1" cy="3628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DAC8BBB9-8581-4B76-946D-C0C2BC2ABF31}"/>
              </a:ext>
            </a:extLst>
          </p:cNvPr>
          <p:cNvSpPr txBox="1"/>
          <p:nvPr/>
        </p:nvSpPr>
        <p:spPr>
          <a:xfrm>
            <a:off x="5731162" y="4234126"/>
            <a:ext cx="65056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True</a:t>
            </a:r>
            <a:endParaRPr lang="en-GB">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943915D0-052C-4A1B-BDDA-C3F70354BC1C}"/>
              </a:ext>
            </a:extLst>
          </p:cNvPr>
          <p:cNvSpPr txBox="1"/>
          <p:nvPr/>
        </p:nvSpPr>
        <p:spPr>
          <a:xfrm>
            <a:off x="7276323" y="3089432"/>
            <a:ext cx="748923" cy="369332"/>
          </a:xfrm>
          <a:prstGeom prst="rect">
            <a:avLst/>
          </a:prstGeom>
          <a:noFill/>
          <a:ln w="19050">
            <a:solidFill>
              <a:schemeClr val="tx1"/>
            </a:solidFill>
          </a:ln>
        </p:spPr>
        <p:txBody>
          <a:bodyPr wrap="none" rtlCol="0">
            <a:spAutoFit/>
          </a:bodyPr>
          <a:lstStyle/>
          <a:p>
            <a:r>
              <a:rPr lang="en-US">
                <a:latin typeface="Arial" panose="020B0604020202020204" pitchFamily="34" charset="0"/>
                <a:cs typeface="Arial" panose="020B0604020202020204" pitchFamily="34" charset="0"/>
              </a:rPr>
              <a:t>False</a:t>
            </a:r>
            <a:endParaRPr lang="en-GB">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A7622D73-8E02-49B8-A809-970B805A69AC}"/>
              </a:ext>
            </a:extLst>
          </p:cNvPr>
          <p:cNvSpPr txBox="1"/>
          <p:nvPr/>
        </p:nvSpPr>
        <p:spPr>
          <a:xfrm>
            <a:off x="9150365" y="2768292"/>
            <a:ext cx="74892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False</a:t>
            </a:r>
            <a:endParaRPr lang="en-GB">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2F8A8BAD-9D4B-451B-834A-E1D5FD625881}"/>
              </a:ext>
            </a:extLst>
          </p:cNvPr>
          <p:cNvSpPr txBox="1"/>
          <p:nvPr/>
        </p:nvSpPr>
        <p:spPr>
          <a:xfrm>
            <a:off x="9943154" y="1639506"/>
            <a:ext cx="65056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True</a:t>
            </a:r>
            <a:endParaRPr lang="en-GB">
              <a:latin typeface="Arial" panose="020B0604020202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id="{9672C412-A932-41BA-9D79-B8939E9D525C}"/>
              </a:ext>
            </a:extLst>
          </p:cNvPr>
          <p:cNvSpPr txBox="1"/>
          <p:nvPr/>
        </p:nvSpPr>
        <p:spPr>
          <a:xfrm>
            <a:off x="9567140" y="950501"/>
            <a:ext cx="2155990"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Chọn đỉnh tiếp theo có f(x) bé nhất</a:t>
            </a:r>
            <a:endParaRPr lang="en-GB">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7E2E1D33-EF85-40C4-A243-1A8646438141}"/>
              </a:ext>
            </a:extLst>
          </p:cNvPr>
          <p:cNvSpPr txBox="1"/>
          <p:nvPr/>
        </p:nvSpPr>
        <p:spPr>
          <a:xfrm>
            <a:off x="3736323" y="3783300"/>
            <a:ext cx="2155990"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Chọn đỉnh tiếp theo có g(x) bé nhất</a:t>
            </a:r>
            <a:endParaRPr lang="en-GB">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CF2D28DE-DA42-44A8-9521-95121DD71BA8}"/>
              </a:ext>
            </a:extLst>
          </p:cNvPr>
          <p:cNvCxnSpPr>
            <a:cxnSpLocks/>
            <a:stCxn id="108" idx="4"/>
            <a:endCxn id="109" idx="0"/>
          </p:cNvCxnSpPr>
          <p:nvPr/>
        </p:nvCxnSpPr>
        <p:spPr>
          <a:xfrm>
            <a:off x="9062757" y="4104328"/>
            <a:ext cx="0" cy="7212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1A2F86F-64CB-45A8-ABB8-D754926CCF4A}"/>
              </a:ext>
            </a:extLst>
          </p:cNvPr>
          <p:cNvCxnSpPr>
            <a:cxnSpLocks/>
            <a:stCxn id="109" idx="1"/>
            <a:endCxn id="112" idx="3"/>
          </p:cNvCxnSpPr>
          <p:nvPr/>
        </p:nvCxnSpPr>
        <p:spPr>
          <a:xfrm flipH="1">
            <a:off x="7347628" y="5413160"/>
            <a:ext cx="391602" cy="83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238D6DF-EC37-4BE5-935E-09B6F596E32E}"/>
              </a:ext>
            </a:extLst>
          </p:cNvPr>
          <p:cNvCxnSpPr>
            <a:cxnSpLocks/>
            <a:stCxn id="112" idx="2"/>
            <a:endCxn id="115" idx="0"/>
          </p:cNvCxnSpPr>
          <p:nvPr/>
        </p:nvCxnSpPr>
        <p:spPr>
          <a:xfrm>
            <a:off x="6410745" y="5799938"/>
            <a:ext cx="4281" cy="3675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2C5D67B-211D-47C6-B8B9-00AF6B0809BA}"/>
              </a:ext>
            </a:extLst>
          </p:cNvPr>
          <p:cNvCxnSpPr>
            <a:cxnSpLocks/>
            <a:stCxn id="112" idx="1"/>
            <a:endCxn id="116" idx="3"/>
          </p:cNvCxnSpPr>
          <p:nvPr/>
        </p:nvCxnSpPr>
        <p:spPr>
          <a:xfrm flipH="1">
            <a:off x="5155295" y="5421503"/>
            <a:ext cx="31856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F2226E16-2703-4258-BF44-B599B210B53E}"/>
              </a:ext>
            </a:extLst>
          </p:cNvPr>
          <p:cNvCxnSpPr>
            <a:cxnSpLocks/>
            <a:stCxn id="116" idx="1"/>
            <a:endCxn id="14" idx="3"/>
          </p:cNvCxnSpPr>
          <p:nvPr/>
        </p:nvCxnSpPr>
        <p:spPr>
          <a:xfrm rot="10800000">
            <a:off x="2520845" y="3116555"/>
            <a:ext cx="760685" cy="230494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4C8F8424-FAA2-4CD3-BA56-6C2611D32B9A}"/>
              </a:ext>
            </a:extLst>
          </p:cNvPr>
          <p:cNvSpPr txBox="1"/>
          <p:nvPr/>
        </p:nvSpPr>
        <p:spPr>
          <a:xfrm>
            <a:off x="6554225" y="5742107"/>
            <a:ext cx="65056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True</a:t>
            </a:r>
            <a:endParaRPr lang="en-GB">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4FB04D59-45D7-4188-82A8-66D14BC12416}"/>
              </a:ext>
            </a:extLst>
          </p:cNvPr>
          <p:cNvSpPr txBox="1"/>
          <p:nvPr/>
        </p:nvSpPr>
        <p:spPr>
          <a:xfrm>
            <a:off x="4940117" y="4881478"/>
            <a:ext cx="74892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False</a:t>
            </a:r>
            <a:endParaRPr lang="en-GB">
              <a:latin typeface="Arial" panose="020B0604020202020204" pitchFamily="34" charset="0"/>
              <a:cs typeface="Arial" panose="020B0604020202020204" pitchFamily="34" charset="0"/>
            </a:endParaRPr>
          </a:p>
        </p:txBody>
      </p:sp>
      <p:sp>
        <p:nvSpPr>
          <p:cNvPr id="154" name="TextBox 153">
            <a:extLst>
              <a:ext uri="{FF2B5EF4-FFF2-40B4-BE49-F238E27FC236}">
                <a16:creationId xmlns:a16="http://schemas.microsoft.com/office/drawing/2014/main" id="{42E5072E-815A-4999-8792-41F7EF6A87FE}"/>
              </a:ext>
            </a:extLst>
          </p:cNvPr>
          <p:cNvSpPr txBox="1"/>
          <p:nvPr/>
        </p:nvSpPr>
        <p:spPr>
          <a:xfrm>
            <a:off x="2939178" y="4923562"/>
            <a:ext cx="65056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True</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27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Ý tưởng thuật toán</a:t>
            </a:r>
          </a:p>
        </p:txBody>
      </p:sp>
      <p:sp>
        <p:nvSpPr>
          <p:cNvPr id="2" name="TextBox 1">
            <a:extLst>
              <a:ext uri="{FF2B5EF4-FFF2-40B4-BE49-F238E27FC236}">
                <a16:creationId xmlns:a16="http://schemas.microsoft.com/office/drawing/2014/main" id="{10305C16-312D-4F3C-B4B1-91730FD55B4F}"/>
              </a:ext>
            </a:extLst>
          </p:cNvPr>
          <p:cNvSpPr txBox="1"/>
          <p:nvPr/>
        </p:nvSpPr>
        <p:spPr>
          <a:xfrm>
            <a:off x="811162" y="1224116"/>
            <a:ext cx="10781071" cy="1569660"/>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a:latin typeface="Arial" panose="020B0604020202020204" pitchFamily="34" charset="0"/>
                <a:cs typeface="Arial" panose="020B0604020202020204" pitchFamily="34" charset="0"/>
              </a:rPr>
              <a:t> Thuật toán UCS: </a:t>
            </a:r>
            <a:r>
              <a:rPr lang="vi-VN" sz="2400">
                <a:latin typeface="Arial" panose="020B0604020202020204" pitchFamily="34" charset="0"/>
                <a:cs typeface="Arial" panose="020B0604020202020204" pitchFamily="34" charset="0"/>
              </a:rPr>
              <a:t>Thay vì chèn tất cả các đỉnh của đồ thị vào hàng đợi ưu tiên như thuật toán Dijkstra. Thì thuật toán UCS</a:t>
            </a:r>
            <a:r>
              <a:rPr lang="en-US" sz="2400">
                <a:latin typeface="Arial" panose="020B0604020202020204" pitchFamily="34" charset="0"/>
                <a:cs typeface="Arial" panose="020B0604020202020204" pitchFamily="34" charset="0"/>
              </a:rPr>
              <a:t> </a:t>
            </a:r>
            <a:r>
              <a:rPr lang="vi-VN" sz="2400">
                <a:latin typeface="Arial" panose="020B0604020202020204" pitchFamily="34" charset="0"/>
                <a:cs typeface="Arial" panose="020B0604020202020204" pitchFamily="34" charset="0"/>
              </a:rPr>
              <a:t>chỉ chèn trạng thái đầu vào hàng đợi ưu tiên Open và mọi nút mới sẽ được chèn vào Open theo mức độ ưu tiên chi phí thấp nhất.</a:t>
            </a:r>
            <a:r>
              <a:rPr lang="en-US" sz="2400">
                <a:latin typeface="Arial" panose="020B0604020202020204" pitchFamily="34" charset="0"/>
                <a:cs typeface="Arial" panose="020B0604020202020204" pitchFamily="34" charset="0"/>
              </a:rPr>
              <a:t> </a:t>
            </a:r>
            <a:endParaRPr lang="en-GB" sz="24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14398C0-2827-45B3-A01C-FCE1BF44961F}"/>
              </a:ext>
            </a:extLst>
          </p:cNvPr>
          <p:cNvSpPr txBox="1"/>
          <p:nvPr/>
        </p:nvSpPr>
        <p:spPr>
          <a:xfrm>
            <a:off x="811161" y="2910063"/>
            <a:ext cx="5796116" cy="3785652"/>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a:latin typeface="Arial" panose="020B0604020202020204" pitchFamily="34" charset="0"/>
                <a:cs typeface="Arial" panose="020B0604020202020204" pitchFamily="34" charset="0"/>
              </a:rPr>
              <a:t> Thuật toán A star: </a:t>
            </a:r>
            <a:r>
              <a:rPr lang="vi-VN" sz="2400">
                <a:latin typeface="Arial" panose="020B0604020202020204" pitchFamily="34" charset="0"/>
                <a:cs typeface="Arial" panose="020B0604020202020204" pitchFamily="34" charset="0"/>
              </a:rPr>
              <a:t>A* xây dựng tăng dần tất cả các tuyến đường từ điểm xuất phát cho tới khi nó tìm thấy một đường đi chạm tới đích.</a:t>
            </a:r>
            <a:r>
              <a:rPr lang="en-US" sz="2400">
                <a:latin typeface="Arial" panose="020B0604020202020204" pitchFamily="34" charset="0"/>
                <a:cs typeface="Arial" panose="020B0604020202020204" pitchFamily="34" charset="0"/>
              </a:rPr>
              <a:t> </a:t>
            </a:r>
            <a:r>
              <a:rPr lang="vi-VN" sz="2400">
                <a:latin typeface="Arial" panose="020B0604020202020204" pitchFamily="34" charset="0"/>
                <a:cs typeface="Arial" panose="020B0604020202020204" pitchFamily="34" charset="0"/>
              </a:rPr>
              <a:t>Để biết những tuyến đường nào có khả năng sẽ dẫn tới đích, A* sử dụng một "đánh giá heuristic" về khoảng cách từ điểm bất kỳ cho trước tới đích. </a:t>
            </a:r>
            <a:r>
              <a:rPr lang="en-US" sz="2400">
                <a:latin typeface="Arial" panose="020B0604020202020204" pitchFamily="34" charset="0"/>
                <a:cs typeface="Arial" panose="020B0604020202020204" pitchFamily="34" charset="0"/>
              </a:rPr>
              <a:t>Trong trường hợp bài toán tìm đường đi trên bản đồ giao thông đây là khoảng cách Euclid</a:t>
            </a:r>
            <a:endParaRPr lang="en-GB" sz="2400">
              <a:latin typeface="Arial" panose="020B0604020202020204" pitchFamily="34" charset="0"/>
              <a:cs typeface="Arial" panose="020B0604020202020204" pitchFamily="34" charset="0"/>
            </a:endParaRPr>
          </a:p>
        </p:txBody>
      </p:sp>
      <p:pic>
        <p:nvPicPr>
          <p:cNvPr id="7" name="Picture 6" descr="Shape&#10;&#10;Description automatically generated with medium confidence">
            <a:extLst>
              <a:ext uri="{FF2B5EF4-FFF2-40B4-BE49-F238E27FC236}">
                <a16:creationId xmlns:a16="http://schemas.microsoft.com/office/drawing/2014/main" id="{D7B18CED-5D6C-4A83-90EA-B0286B5D828E}"/>
              </a:ext>
            </a:extLst>
          </p:cNvPr>
          <p:cNvPicPr>
            <a:picLocks noChangeAspect="1"/>
          </p:cNvPicPr>
          <p:nvPr/>
        </p:nvPicPr>
        <p:blipFill>
          <a:blip r:embed="rId4"/>
          <a:stretch>
            <a:fillRect/>
          </a:stretch>
        </p:blipFill>
        <p:spPr>
          <a:xfrm>
            <a:off x="7088997" y="2910063"/>
            <a:ext cx="4398305" cy="30348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Slide Number Placeholder 12">
            <a:extLst>
              <a:ext uri="{FF2B5EF4-FFF2-40B4-BE49-F238E27FC236}">
                <a16:creationId xmlns:a16="http://schemas.microsoft.com/office/drawing/2014/main" id="{B28BDE13-B1F1-4422-9868-EE81E4F2F540}"/>
              </a:ext>
            </a:extLst>
          </p:cNvPr>
          <p:cNvSpPr>
            <a:spLocks noGrp="1"/>
          </p:cNvSpPr>
          <p:nvPr>
            <p:ph type="sldNum" sz="quarter" idx="12"/>
          </p:nvPr>
        </p:nvSpPr>
        <p:spPr>
          <a:xfrm>
            <a:off x="11215460" y="6368456"/>
            <a:ext cx="753545" cy="365125"/>
          </a:xfrm>
        </p:spPr>
        <p:txBody>
          <a:bodyPr/>
          <a:lstStyle/>
          <a:p>
            <a:fld id="{3A98EE3D-8CD1-4C3F-BD1C-C98C9596463C}" type="slidenum">
              <a:rPr lang="en-US" sz="1800" smtClean="0">
                <a:latin typeface="Arial" panose="020B0604020202020204" pitchFamily="34" charset="0"/>
                <a:cs typeface="Arial" panose="020B0604020202020204" pitchFamily="34" charset="0"/>
              </a:rPr>
              <a:t>10</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888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Vẽ đường đi</a:t>
            </a:r>
          </a:p>
        </p:txBody>
      </p:sp>
      <p:sp>
        <p:nvSpPr>
          <p:cNvPr id="13" name="TextBox 12">
            <a:extLst>
              <a:ext uri="{FF2B5EF4-FFF2-40B4-BE49-F238E27FC236}">
                <a16:creationId xmlns:a16="http://schemas.microsoft.com/office/drawing/2014/main" id="{216E513D-A034-44E0-97B7-61D9296C1B72}"/>
              </a:ext>
            </a:extLst>
          </p:cNvPr>
          <p:cNvSpPr txBox="1"/>
          <p:nvPr/>
        </p:nvSpPr>
        <p:spPr>
          <a:xfrm>
            <a:off x="432342" y="1166842"/>
            <a:ext cx="10900221" cy="4893647"/>
          </a:xfrm>
          <a:prstGeom prst="rect">
            <a:avLst/>
          </a:prstGeom>
          <a:noFill/>
        </p:spPr>
        <p:txBody>
          <a:bodyPr wrap="square">
            <a:spAutoFit/>
          </a:bodyPr>
          <a:lstStyle/>
          <a:p>
            <a:r>
              <a:rPr lang="vi-VN" sz="2400">
                <a:solidFill>
                  <a:srgbClr val="F286C4"/>
                </a:solidFill>
                <a:latin typeface="Consolas" panose="020B0609020204030204" pitchFamily="49" charset="0"/>
              </a:rPr>
              <a:t>if</a:t>
            </a:r>
            <a:r>
              <a:rPr lang="vi-VN" sz="2400">
                <a:solidFill>
                  <a:srgbClr val="F6F6F4"/>
                </a:solidFill>
                <a:latin typeface="Consolas" panose="020B0609020204030204" pitchFamily="49" charset="0"/>
              </a:rPr>
              <a:t> temp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BF9EEE"/>
                </a:solidFill>
                <a:latin typeface="Consolas" panose="020B0609020204030204" pitchFamily="49" charset="0"/>
              </a:rPr>
              <a:t>2</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a:t>
            </a:r>
            <a:r>
              <a:rPr lang="vi-VN" sz="2400" i="1">
                <a:solidFill>
                  <a:srgbClr val="BF9EEE"/>
                </a:solidFill>
                <a:latin typeface="Consolas" panose="020B0609020204030204" pitchFamily="49" charset="0"/>
              </a:rPr>
              <a:t>self</a:t>
            </a:r>
            <a:r>
              <a:rPr lang="vi-VN" sz="2400">
                <a:solidFill>
                  <a:srgbClr val="F6F6F4"/>
                </a:solidFill>
                <a:latin typeface="Consolas" panose="020B0609020204030204" pitchFamily="49" charset="0"/>
              </a:rPr>
              <a:t>.bt_timduong_Star[</a:t>
            </a:r>
            <a:r>
              <a:rPr lang="vi-VN" sz="2400">
                <a:solidFill>
                  <a:srgbClr val="DEE492"/>
                </a:solidFill>
                <a:latin typeface="Consolas" panose="020B0609020204030204" pitchFamily="49" charset="0"/>
              </a:rPr>
              <a:t>'</a:t>
            </a:r>
            <a:r>
              <a:rPr lang="vi-VN" sz="2400">
                <a:solidFill>
                  <a:srgbClr val="E7EE98"/>
                </a:solidFill>
                <a:latin typeface="Consolas" panose="020B0609020204030204" pitchFamily="49" charset="0"/>
              </a:rPr>
              <a:t>state</a:t>
            </a:r>
            <a:r>
              <a:rPr lang="vi-VN" sz="2400">
                <a:solidFill>
                  <a:srgbClr val="DEE492"/>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BF9EEE"/>
                </a:solidFill>
                <a:latin typeface="Consolas" panose="020B0609020204030204" pitchFamily="49" charset="0"/>
              </a:rPr>
              <a:t>DISABLED</a:t>
            </a:r>
            <a:endParaRPr lang="vi-VN" sz="2400">
              <a:solidFill>
                <a:srgbClr val="F6F6F4"/>
              </a:solidFill>
              <a:latin typeface="Consolas" panose="020B0609020204030204" pitchFamily="49" charset="0"/>
            </a:endParaRPr>
          </a:p>
          <a:p>
            <a:r>
              <a:rPr lang="vi-VN" sz="2400">
                <a:solidFill>
                  <a:srgbClr val="F6F6F4"/>
                </a:solidFill>
                <a:latin typeface="Consolas" panose="020B0609020204030204" pitchFamily="49" charset="0"/>
              </a:rPr>
              <a:t>            </a:t>
            </a:r>
            <a:r>
              <a:rPr lang="vi-VN" sz="2400" i="1">
                <a:solidFill>
                  <a:srgbClr val="BF9EEE"/>
                </a:solidFill>
                <a:latin typeface="Consolas" panose="020B0609020204030204" pitchFamily="49" charset="0"/>
              </a:rPr>
              <a:t>self</a:t>
            </a:r>
            <a:r>
              <a:rPr lang="vi-VN" sz="2400">
                <a:solidFill>
                  <a:srgbClr val="F6F6F4"/>
                </a:solidFill>
                <a:latin typeface="Consolas" panose="020B0609020204030204" pitchFamily="49" charset="0"/>
              </a:rPr>
              <a:t>.bt_timduong_UCS[</a:t>
            </a:r>
            <a:r>
              <a:rPr lang="vi-VN" sz="2400">
                <a:solidFill>
                  <a:srgbClr val="DEE492"/>
                </a:solidFill>
                <a:latin typeface="Consolas" panose="020B0609020204030204" pitchFamily="49" charset="0"/>
              </a:rPr>
              <a:t>'</a:t>
            </a:r>
            <a:r>
              <a:rPr lang="vi-VN" sz="2400">
                <a:solidFill>
                  <a:srgbClr val="E7EE98"/>
                </a:solidFill>
                <a:latin typeface="Consolas" panose="020B0609020204030204" pitchFamily="49" charset="0"/>
              </a:rPr>
              <a:t>state</a:t>
            </a:r>
            <a:r>
              <a:rPr lang="vi-VN" sz="2400">
                <a:solidFill>
                  <a:srgbClr val="DEE492"/>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BF9EEE"/>
                </a:solidFill>
                <a:latin typeface="Consolas" panose="020B0609020204030204" pitchFamily="49" charset="0"/>
              </a:rPr>
              <a:t>DISABLED</a:t>
            </a:r>
            <a:endParaRPr lang="vi-VN" sz="2400">
              <a:solidFill>
                <a:srgbClr val="F6F6F4"/>
              </a:solidFill>
              <a:latin typeface="Consolas" panose="020B0609020204030204" pitchFamily="49" charset="0"/>
            </a:endParaRPr>
          </a:p>
          <a:p>
            <a:r>
              <a:rPr lang="vi-VN" sz="2400">
                <a:solidFill>
                  <a:srgbClr val="F6F6F4"/>
                </a:solidFill>
                <a:latin typeface="Consolas" panose="020B0609020204030204" pitchFamily="49" charset="0"/>
              </a:rPr>
              <a:t>            t1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time.</a:t>
            </a:r>
            <a:r>
              <a:rPr lang="vi-VN" sz="2400">
                <a:solidFill>
                  <a:srgbClr val="62E884"/>
                </a:solidFill>
                <a:latin typeface="Consolas" panose="020B0609020204030204" pitchFamily="49" charset="0"/>
              </a:rPr>
              <a:t>time</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check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BF9EEE"/>
                </a:solidFill>
                <a:latin typeface="Consolas" panose="020B0609020204030204" pitchFamily="49" charset="0"/>
              </a:rPr>
              <a:t>UCS</a:t>
            </a:r>
            <a:r>
              <a:rPr lang="vi-VN" sz="2400">
                <a:solidFill>
                  <a:srgbClr val="F6F6F4"/>
                </a:solidFill>
                <a:latin typeface="Consolas" panose="020B0609020204030204" pitchFamily="49" charset="0"/>
              </a:rPr>
              <a:t>.</a:t>
            </a:r>
            <a:r>
              <a:rPr lang="vi-VN" sz="2400">
                <a:solidFill>
                  <a:srgbClr val="62E884"/>
                </a:solidFill>
                <a:latin typeface="Consolas" panose="020B0609020204030204" pitchFamily="49" charset="0"/>
              </a:rPr>
              <a:t>RUN</a:t>
            </a:r>
            <a:r>
              <a:rPr lang="vi-VN" sz="2400">
                <a:solidFill>
                  <a:srgbClr val="F6F6F4"/>
                </a:solidFill>
                <a:latin typeface="Consolas" panose="020B0609020204030204" pitchFamily="49" charset="0"/>
              </a:rPr>
              <a:t>(</a:t>
            </a:r>
            <a:r>
              <a:rPr lang="vi-VN" sz="2400" i="1">
                <a:solidFill>
                  <a:srgbClr val="FFB86C"/>
                </a:solidFill>
                <a:latin typeface="Consolas" panose="020B0609020204030204" pitchFamily="49" charset="0"/>
              </a:rPr>
              <a:t>S</a:t>
            </a:r>
            <a:r>
              <a:rPr lang="vi-VN" sz="2400">
                <a:solidFill>
                  <a:srgbClr val="F286C4"/>
                </a:solidFill>
                <a:latin typeface="Consolas" panose="020B0609020204030204" pitchFamily="49" charset="0"/>
              </a:rPr>
              <a:t>=</a:t>
            </a:r>
            <a:r>
              <a:rPr lang="vi-VN" sz="2400">
                <a:solidFill>
                  <a:srgbClr val="BF9EEE"/>
                </a:solidFill>
                <a:latin typeface="Consolas" panose="020B0609020204030204" pitchFamily="49" charset="0"/>
              </a:rPr>
              <a:t>UCS</a:t>
            </a:r>
            <a:r>
              <a:rPr lang="vi-VN" sz="2400">
                <a:solidFill>
                  <a:srgbClr val="F6F6F4"/>
                </a:solidFill>
                <a:latin typeface="Consolas" panose="020B0609020204030204" pitchFamily="49" charset="0"/>
              </a:rPr>
              <a:t>.</a:t>
            </a:r>
            <a:r>
              <a:rPr lang="vi-VN" sz="2400">
                <a:solidFill>
                  <a:srgbClr val="97E1F1"/>
                </a:solidFill>
                <a:latin typeface="Consolas" panose="020B0609020204030204" pitchFamily="49" charset="0"/>
              </a:rPr>
              <a:t>Node</a:t>
            </a:r>
            <a:r>
              <a:rPr lang="vi-VN" sz="2400">
                <a:solidFill>
                  <a:srgbClr val="F6F6F4"/>
                </a:solidFill>
                <a:latin typeface="Consolas" panose="020B0609020204030204" pitchFamily="49" charset="0"/>
              </a:rPr>
              <a:t>(</a:t>
            </a:r>
            <a:r>
              <a:rPr lang="vi-VN" sz="2400" i="1">
                <a:solidFill>
                  <a:srgbClr val="FFB86C"/>
                </a:solidFill>
                <a:latin typeface="Consolas" panose="020B0609020204030204" pitchFamily="49" charset="0"/>
              </a:rPr>
              <a:t>name</a:t>
            </a:r>
            <a:r>
              <a:rPr lang="vi-VN" sz="2400">
                <a:solidFill>
                  <a:srgbClr val="F286C4"/>
                </a:solidFill>
                <a:latin typeface="Consolas" panose="020B0609020204030204" pitchFamily="49" charset="0"/>
              </a:rPr>
              <a:t>=</a:t>
            </a:r>
            <a:r>
              <a:rPr lang="vi-VN" sz="2400" i="1">
                <a:solidFill>
                  <a:srgbClr val="BF9EEE"/>
                </a:solidFill>
                <a:latin typeface="Consolas" panose="020B0609020204030204" pitchFamily="49" charset="0"/>
              </a:rPr>
              <a:t>self</a:t>
            </a:r>
            <a:r>
              <a:rPr lang="vi-VN" sz="2400">
                <a:solidFill>
                  <a:srgbClr val="F6F6F4"/>
                </a:solidFill>
                <a:latin typeface="Consolas" panose="020B0609020204030204" pitchFamily="49" charset="0"/>
              </a:rPr>
              <a:t>.locate[</a:t>
            </a:r>
            <a:r>
              <a:rPr lang="vi-VN" sz="2400">
                <a:solidFill>
                  <a:srgbClr val="BF9EEE"/>
                </a:solidFill>
                <a:latin typeface="Consolas" panose="020B0609020204030204" pitchFamily="49" charset="0"/>
              </a:rPr>
              <a:t>0</a:t>
            </a:r>
            <a:r>
              <a:rPr lang="vi-VN" sz="2400">
                <a:solidFill>
                  <a:srgbClr val="F6F6F4"/>
                </a:solidFill>
                <a:latin typeface="Consolas" panose="020B0609020204030204" pitchFamily="49" charset="0"/>
              </a:rPr>
              <a:t>]), </a:t>
            </a:r>
            <a:r>
              <a:rPr lang="vi-VN" sz="2400" i="1">
                <a:solidFill>
                  <a:srgbClr val="FFB86C"/>
                </a:solidFill>
                <a:latin typeface="Consolas" panose="020B0609020204030204" pitchFamily="49" charset="0"/>
              </a:rPr>
              <a:t>G</a:t>
            </a:r>
            <a:r>
              <a:rPr lang="vi-VN" sz="2400">
                <a:solidFill>
                  <a:srgbClr val="F286C4"/>
                </a:solidFill>
                <a:latin typeface="Consolas" panose="020B0609020204030204" pitchFamily="49" charset="0"/>
              </a:rPr>
              <a:t>=</a:t>
            </a:r>
            <a:r>
              <a:rPr lang="vi-VN" sz="2400">
                <a:solidFill>
                  <a:srgbClr val="BF9EEE"/>
                </a:solidFill>
                <a:latin typeface="Consolas" panose="020B0609020204030204" pitchFamily="49" charset="0"/>
              </a:rPr>
              <a:t>UCS</a:t>
            </a:r>
            <a:r>
              <a:rPr lang="vi-VN" sz="2400">
                <a:solidFill>
                  <a:srgbClr val="F6F6F4"/>
                </a:solidFill>
                <a:latin typeface="Consolas" panose="020B0609020204030204" pitchFamily="49" charset="0"/>
              </a:rPr>
              <a:t>.</a:t>
            </a:r>
            <a:r>
              <a:rPr lang="vi-VN" sz="2400">
                <a:solidFill>
                  <a:srgbClr val="97E1F1"/>
                </a:solidFill>
                <a:latin typeface="Consolas" panose="020B0609020204030204" pitchFamily="49" charset="0"/>
              </a:rPr>
              <a:t>Node</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a:t>
            </a:r>
            <a:r>
              <a:rPr lang="vi-VN" sz="2400" i="1">
                <a:solidFill>
                  <a:srgbClr val="FFB86C"/>
                </a:solidFill>
                <a:latin typeface="Consolas" panose="020B0609020204030204" pitchFamily="49" charset="0"/>
              </a:rPr>
              <a:t>name</a:t>
            </a:r>
            <a:r>
              <a:rPr lang="vi-VN" sz="2400">
                <a:solidFill>
                  <a:srgbClr val="F286C4"/>
                </a:solidFill>
                <a:latin typeface="Consolas" panose="020B0609020204030204" pitchFamily="49" charset="0"/>
              </a:rPr>
              <a:t>=</a:t>
            </a:r>
            <a:r>
              <a:rPr lang="vi-VN" sz="2400" i="1">
                <a:solidFill>
                  <a:srgbClr val="BF9EEE"/>
                </a:solidFill>
                <a:latin typeface="Consolas" panose="020B0609020204030204" pitchFamily="49" charset="0"/>
              </a:rPr>
              <a:t>self</a:t>
            </a:r>
            <a:r>
              <a:rPr lang="vi-VN" sz="2400">
                <a:solidFill>
                  <a:srgbClr val="F6F6F4"/>
                </a:solidFill>
                <a:latin typeface="Consolas" panose="020B0609020204030204" pitchFamily="49" charset="0"/>
              </a:rPr>
              <a:t>.locate[</a:t>
            </a:r>
            <a:r>
              <a:rPr lang="vi-VN" sz="2400">
                <a:solidFill>
                  <a:srgbClr val="BF9EEE"/>
                </a:solidFill>
                <a:latin typeface="Consolas" panose="020B0609020204030204" pitchFamily="49" charset="0"/>
              </a:rPr>
              <a:t>1</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t2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time.</a:t>
            </a:r>
            <a:r>
              <a:rPr lang="vi-VN" sz="2400">
                <a:solidFill>
                  <a:srgbClr val="62E884"/>
                </a:solidFill>
                <a:latin typeface="Consolas" panose="020B0609020204030204" pitchFamily="49" charset="0"/>
              </a:rPr>
              <a:t>time</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a:t>
            </a:r>
            <a:r>
              <a:rPr lang="vi-VN" sz="2400">
                <a:solidFill>
                  <a:srgbClr val="F286C4"/>
                </a:solidFill>
                <a:latin typeface="Consolas" panose="020B0609020204030204" pitchFamily="49" charset="0"/>
              </a:rPr>
              <a:t>if</a:t>
            </a:r>
            <a:r>
              <a:rPr lang="vi-VN" sz="2400">
                <a:solidFill>
                  <a:srgbClr val="F6F6F4"/>
                </a:solidFill>
                <a:latin typeface="Consolas" panose="020B0609020204030204" pitchFamily="49" charset="0"/>
              </a:rPr>
              <a:t>(check </a:t>
            </a:r>
            <a:r>
              <a:rPr lang="vi-VN" sz="2400">
                <a:solidFill>
                  <a:srgbClr val="F286C4"/>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BF9EEE"/>
                </a:solidFill>
                <a:latin typeface="Consolas" panose="020B0609020204030204" pitchFamily="49" charset="0"/>
              </a:rPr>
              <a:t>False</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messagebox.</a:t>
            </a:r>
            <a:r>
              <a:rPr lang="vi-VN" sz="2400">
                <a:solidFill>
                  <a:srgbClr val="62E884"/>
                </a:solidFill>
                <a:latin typeface="Consolas" panose="020B0609020204030204" pitchFamily="49" charset="0"/>
              </a:rPr>
              <a:t>showinfo</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a:t>
            </a:r>
            <a:r>
              <a:rPr lang="vi-VN" sz="2400">
                <a:solidFill>
                  <a:srgbClr val="DEE492"/>
                </a:solidFill>
                <a:latin typeface="Consolas" panose="020B0609020204030204" pitchFamily="49" charset="0"/>
              </a:rPr>
              <a:t>"</a:t>
            </a:r>
            <a:r>
              <a:rPr lang="vi-VN" sz="2400">
                <a:solidFill>
                  <a:srgbClr val="E7EE98"/>
                </a:solidFill>
                <a:latin typeface="Consolas" panose="020B0609020204030204" pitchFamily="49" charset="0"/>
              </a:rPr>
              <a:t>Thông báo</a:t>
            </a:r>
            <a:r>
              <a:rPr lang="vi-VN" sz="2400">
                <a:solidFill>
                  <a:srgbClr val="DEE492"/>
                </a:solidFill>
                <a:latin typeface="Consolas" panose="020B0609020204030204" pitchFamily="49" charset="0"/>
              </a:rPr>
              <a:t>"</a:t>
            </a:r>
            <a:r>
              <a:rPr lang="vi-VN" sz="2400">
                <a:solidFill>
                  <a:srgbClr val="F6F6F4"/>
                </a:solidFill>
                <a:latin typeface="Consolas" panose="020B0609020204030204" pitchFamily="49" charset="0"/>
              </a:rPr>
              <a:t>, </a:t>
            </a:r>
            <a:r>
              <a:rPr lang="vi-VN" sz="2400">
                <a:solidFill>
                  <a:srgbClr val="DEE492"/>
                </a:solidFill>
                <a:latin typeface="Consolas" panose="020B0609020204030204" pitchFamily="49" charset="0"/>
              </a:rPr>
              <a:t>"</a:t>
            </a:r>
            <a:r>
              <a:rPr lang="vi-VN" sz="2400">
                <a:solidFill>
                  <a:srgbClr val="E7EE98"/>
                </a:solidFill>
                <a:latin typeface="Consolas" panose="020B0609020204030204" pitchFamily="49" charset="0"/>
              </a:rPr>
              <a:t>Không tìm thấy được đường đi!!!</a:t>
            </a:r>
            <a:r>
              <a:rPr lang="vi-VN" sz="2400">
                <a:solidFill>
                  <a:srgbClr val="DEE492"/>
                </a:solidFill>
                <a:latin typeface="Consolas" panose="020B0609020204030204" pitchFamily="49" charset="0"/>
              </a:rPr>
              <a:t>"</a:t>
            </a:r>
            <a:r>
              <a:rPr lang="vi-VN" sz="2400">
                <a:solidFill>
                  <a:srgbClr val="F6F6F4"/>
                </a:solidFill>
                <a:latin typeface="Consolas" panose="020B0609020204030204" pitchFamily="49" charset="0"/>
              </a:rPr>
              <a:t>)</a:t>
            </a:r>
          </a:p>
          <a:p>
            <a:r>
              <a:rPr lang="vi-VN" sz="2400">
                <a:solidFill>
                  <a:srgbClr val="F6F6F4"/>
                </a:solidFill>
                <a:latin typeface="Consolas" panose="020B0609020204030204" pitchFamily="49" charset="0"/>
              </a:rPr>
              <a:t>                </a:t>
            </a:r>
            <a:r>
              <a:rPr lang="vi-VN" sz="2400">
                <a:solidFill>
                  <a:srgbClr val="F286C4"/>
                </a:solidFill>
                <a:latin typeface="Consolas" panose="020B0609020204030204" pitchFamily="49" charset="0"/>
              </a:rPr>
              <a:t>return</a:t>
            </a:r>
            <a:endParaRPr lang="vi-VN" sz="2000">
              <a:solidFill>
                <a:srgbClr val="F6F6F4"/>
              </a:solidFill>
              <a:latin typeface="Consolas" panose="020B0609020204030204" pitchFamily="49" charset="0"/>
            </a:endParaRPr>
          </a:p>
        </p:txBody>
      </p:sp>
      <p:sp>
        <p:nvSpPr>
          <p:cNvPr id="17" name="Slide Number Placeholder 16">
            <a:extLst>
              <a:ext uri="{FF2B5EF4-FFF2-40B4-BE49-F238E27FC236}">
                <a16:creationId xmlns:a16="http://schemas.microsoft.com/office/drawing/2014/main" id="{627BC782-78F4-46FE-95B9-8A5DF8AFD107}"/>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11</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38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79646"/>
            <a:ext cx="11288601" cy="519962"/>
          </a:xfrm>
          <a:prstGeom prst="rect">
            <a:avLst/>
          </a:prstGeom>
          <a:solidFill>
            <a:srgbClr val="0070C0"/>
          </a:solidFill>
        </p:spPr>
        <p:txBody>
          <a:bodyPr vert="horz" lIns="91440" tIns="45720" rIns="91440" bIns="45720" rtlCol="0" anchor="ctr">
            <a:normAutofit lnSpcReduction="10000"/>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Vẽ đường đi</a:t>
            </a:r>
          </a:p>
        </p:txBody>
      </p:sp>
      <p:sp>
        <p:nvSpPr>
          <p:cNvPr id="10" name="TextBox 9">
            <a:extLst>
              <a:ext uri="{FF2B5EF4-FFF2-40B4-BE49-F238E27FC236}">
                <a16:creationId xmlns:a16="http://schemas.microsoft.com/office/drawing/2014/main" id="{103A0A65-5933-4B08-A01C-41C57588D82B}"/>
              </a:ext>
            </a:extLst>
          </p:cNvPr>
          <p:cNvSpPr txBox="1"/>
          <p:nvPr/>
        </p:nvSpPr>
        <p:spPr>
          <a:xfrm>
            <a:off x="222483" y="653819"/>
            <a:ext cx="11759657" cy="6001643"/>
          </a:xfrm>
          <a:prstGeom prst="rect">
            <a:avLst/>
          </a:prstGeom>
          <a:noFill/>
        </p:spPr>
        <p:txBody>
          <a:bodyPr wrap="square">
            <a:spAutoFit/>
          </a:bodyPr>
          <a:lstStyle/>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.label_Time[</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text</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97E1F1"/>
                </a:solidFill>
                <a:latin typeface="Consolas" panose="020B0609020204030204" pitchFamily="49" charset="0"/>
              </a:rPr>
              <a:t>str</a:t>
            </a:r>
            <a:r>
              <a:rPr lang="en-GB" sz="2400">
                <a:solidFill>
                  <a:srgbClr val="F6F6F4"/>
                </a:solidFill>
                <a:latin typeface="Consolas" panose="020B0609020204030204" pitchFamily="49" charset="0"/>
              </a:rPr>
              <a:t>(</a:t>
            </a:r>
            <a:r>
              <a:rPr lang="en-GB" sz="2400">
                <a:solidFill>
                  <a:srgbClr val="62E884"/>
                </a:solidFill>
                <a:latin typeface="Consolas" panose="020B0609020204030204" pitchFamily="49" charset="0"/>
              </a:rPr>
              <a:t>round</a:t>
            </a:r>
            <a:r>
              <a:rPr lang="en-GB" sz="2400">
                <a:solidFill>
                  <a:srgbClr val="F6F6F4"/>
                </a:solidFill>
                <a:latin typeface="Consolas" panose="020B0609020204030204" pitchFamily="49" charset="0"/>
              </a:rPr>
              <a:t>((t2</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t1), </a:t>
            </a:r>
            <a:r>
              <a:rPr lang="en-GB" sz="2400">
                <a:solidFill>
                  <a:srgbClr val="BF9EEE"/>
                </a:solidFill>
                <a:latin typeface="Consolas" panose="020B0609020204030204" pitchFamily="49" charset="0"/>
              </a:rPr>
              <a:t>6</a:t>
            </a:r>
            <a:r>
              <a:rPr lang="en-GB" sz="2400">
                <a:solidFill>
                  <a:srgbClr val="F6F6F4"/>
                </a:solidFill>
                <a:latin typeface="Consolas" panose="020B0609020204030204" pitchFamily="49" charset="0"/>
              </a:rPr>
              <a:t>))</a:t>
            </a:r>
            <a:r>
              <a:rPr lang="en-GB" sz="2400">
                <a:solidFill>
                  <a:srgbClr val="F286C4"/>
                </a:solidFill>
                <a:latin typeface="Consolas" panose="020B0609020204030204" pitchFamily="49" charset="0"/>
              </a:rPr>
              <a:t>+</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 giây</a:t>
            </a:r>
            <a:r>
              <a:rPr lang="en-GB" sz="2400">
                <a:solidFill>
                  <a:srgbClr val="DEE492"/>
                </a:solidFill>
                <a:latin typeface="Consolas" panose="020B0609020204030204" pitchFamily="49" charset="0"/>
              </a:rPr>
              <a:t>"</a:t>
            </a:r>
            <a:endParaRPr lang="en-GB" sz="2400">
              <a:solidFill>
                <a:srgbClr val="F6F6F4"/>
              </a:solidFill>
              <a:latin typeface="Consolas" panose="020B0609020204030204" pitchFamily="49" charset="0"/>
            </a:endParaRP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.label_Time.place(</a:t>
            </a:r>
            <a:r>
              <a:rPr lang="en-GB" sz="2400" i="1">
                <a:solidFill>
                  <a:srgbClr val="FFB86C"/>
                </a:solidFill>
                <a:latin typeface="Consolas" panose="020B0609020204030204" pitchFamily="49" charset="0"/>
              </a:rPr>
              <a:t>x</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1040</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y</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350</a:t>
            </a:r>
            <a:r>
              <a:rPr lang="en-GB" sz="2400">
                <a:solidFill>
                  <a:srgbClr val="F6F6F4"/>
                </a:solidFill>
                <a:latin typeface="Consolas" panose="020B0609020204030204" pitchFamily="49" charset="0"/>
              </a:rPr>
              <a:t>)</a:t>
            </a: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.label_Duyet[</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text</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97E1F1"/>
                </a:solidFill>
                <a:latin typeface="Consolas" panose="020B0609020204030204" pitchFamily="49" charset="0"/>
              </a:rPr>
              <a:t>str</a:t>
            </a:r>
            <a:r>
              <a:rPr lang="en-GB" sz="2400">
                <a:solidFill>
                  <a:srgbClr val="F6F6F4"/>
                </a:solidFill>
                <a:latin typeface="Consolas" panose="020B0609020204030204" pitchFamily="49" charset="0"/>
              </a:rPr>
              <a:t>(</a:t>
            </a:r>
            <a:r>
              <a:rPr lang="en-GB" sz="2400">
                <a:solidFill>
                  <a:srgbClr val="62E884"/>
                </a:solidFill>
                <a:latin typeface="Consolas" panose="020B0609020204030204" pitchFamily="49" charset="0"/>
              </a:rPr>
              <a:t>len</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a:t>
            </a: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.label_Duyet.place(</a:t>
            </a:r>
            <a:r>
              <a:rPr lang="en-GB" sz="2400" i="1">
                <a:solidFill>
                  <a:srgbClr val="FFB86C"/>
                </a:solidFill>
                <a:latin typeface="Consolas" panose="020B0609020204030204" pitchFamily="49" charset="0"/>
              </a:rPr>
              <a:t>x</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1085</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y</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400</a:t>
            </a:r>
            <a:r>
              <a:rPr lang="en-GB" sz="2400">
                <a:solidFill>
                  <a:srgbClr val="F6F6F4"/>
                </a:solidFill>
                <a:latin typeface="Consolas" panose="020B0609020204030204" pitchFamily="49" charset="0"/>
              </a:rPr>
              <a:t>)</a:t>
            </a: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.label_Chiphi[</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text</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97E1F1"/>
                </a:solidFill>
                <a:latin typeface="Consolas" panose="020B0609020204030204" pitchFamily="49" charset="0"/>
              </a:rPr>
              <a:t>str</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.chiphi)</a:t>
            </a: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.label_Chiphi.place(</a:t>
            </a:r>
            <a:r>
              <a:rPr lang="en-GB" sz="2400" i="1">
                <a:solidFill>
                  <a:srgbClr val="FFB86C"/>
                </a:solidFill>
                <a:latin typeface="Consolas" panose="020B0609020204030204" pitchFamily="49" charset="0"/>
              </a:rPr>
              <a:t>x</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1085</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y</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455</a:t>
            </a:r>
            <a:r>
              <a:rPr lang="en-GB" sz="2400">
                <a:solidFill>
                  <a:srgbClr val="F6F6F4"/>
                </a:solidFill>
                <a:latin typeface="Consolas" panose="020B0609020204030204" pitchFamily="49" charset="0"/>
              </a:rPr>
              <a:t>)</a:t>
            </a:r>
          </a:p>
          <a:p>
            <a:r>
              <a:rPr lang="en-GB" sz="2400" b="0">
                <a:solidFill>
                  <a:srgbClr val="F286C4"/>
                </a:solidFill>
                <a:effectLst/>
                <a:latin typeface="Consolas" panose="020B0609020204030204" pitchFamily="49" charset="0"/>
              </a:rPr>
              <a:t>if</a:t>
            </a:r>
            <a:r>
              <a:rPr lang="en-GB" sz="2400" b="0">
                <a:solidFill>
                  <a:srgbClr val="F6F6F4"/>
                </a:solidFill>
                <a:effectLst/>
                <a:latin typeface="Consolas" panose="020B0609020204030204" pitchFamily="49" charset="0"/>
              </a:rPr>
              <a:t>(luachon </a:t>
            </a:r>
            <a:r>
              <a:rPr lang="en-GB" sz="2400" b="0">
                <a:solidFill>
                  <a:srgbClr val="F286C4"/>
                </a:solidFill>
                <a:effectLst/>
                <a:latin typeface="Consolas" panose="020B0609020204030204" pitchFamily="49" charset="0"/>
              </a:rPr>
              <a:t>==</a:t>
            </a:r>
            <a:r>
              <a:rPr lang="en-GB" sz="2400" b="0">
                <a:solidFill>
                  <a:srgbClr val="F6F6F4"/>
                </a:solidFill>
                <a:effectLst/>
                <a:latin typeface="Consolas" panose="020B0609020204030204" pitchFamily="49" charset="0"/>
              </a:rPr>
              <a:t> </a:t>
            </a:r>
            <a:r>
              <a:rPr lang="en-GB" sz="2400" b="0">
                <a:solidFill>
                  <a:srgbClr val="BF9EEE"/>
                </a:solidFill>
                <a:effectLst/>
                <a:latin typeface="Consolas" panose="020B0609020204030204" pitchFamily="49" charset="0"/>
              </a:rPr>
              <a:t>1</a:t>
            </a:r>
            <a:r>
              <a:rPr lang="en-GB" sz="2400" b="0">
                <a:solidFill>
                  <a:srgbClr val="F6F6F4"/>
                </a:solidFill>
                <a:effectLst/>
                <a:latin typeface="Consolas" panose="020B0609020204030204" pitchFamily="49" charset="0"/>
              </a:rPr>
              <a:t>):</a:t>
            </a:r>
          </a:p>
          <a:p>
            <a:r>
              <a:rPr lang="en-GB" sz="2400" b="0">
                <a:solidFill>
                  <a:srgbClr val="F6F6F4"/>
                </a:solidFill>
                <a:effectLst/>
                <a:latin typeface="Consolas" panose="020B0609020204030204" pitchFamily="49" charset="0"/>
              </a:rPr>
              <a:t>   </a:t>
            </a:r>
            <a:r>
              <a:rPr lang="en-GB" sz="2400" b="0" i="1">
                <a:solidFill>
                  <a:srgbClr val="BF9EEE"/>
                </a:solidFill>
                <a:effectLst/>
                <a:latin typeface="Consolas" panose="020B0609020204030204" pitchFamily="49" charset="0"/>
              </a:rPr>
              <a:t>self</a:t>
            </a:r>
            <a:r>
              <a:rPr lang="en-GB" sz="2400" b="0">
                <a:solidFill>
                  <a:srgbClr val="F6F6F4"/>
                </a:solidFill>
                <a:effectLst/>
                <a:latin typeface="Consolas" panose="020B0609020204030204" pitchFamily="49" charset="0"/>
              </a:rPr>
              <a:t>.canva.</a:t>
            </a:r>
            <a:r>
              <a:rPr lang="en-GB" sz="2400" b="0">
                <a:solidFill>
                  <a:srgbClr val="62E884"/>
                </a:solidFill>
                <a:effectLst/>
                <a:latin typeface="Consolas" panose="020B0609020204030204" pitchFamily="49" charset="0"/>
              </a:rPr>
              <a:t>create_image</a:t>
            </a:r>
            <a:r>
              <a:rPr lang="en-GB" sz="2400" b="0">
                <a:solidFill>
                  <a:srgbClr val="F6F6F4"/>
                </a:solidFill>
                <a:effectLst/>
                <a:latin typeface="Consolas" panose="020B0609020204030204" pitchFamily="49" charset="0"/>
              </a:rPr>
              <a:t>(</a:t>
            </a:r>
            <a:r>
              <a:rPr lang="en-GB" sz="2400" b="0">
                <a:solidFill>
                  <a:srgbClr val="BF9EEE"/>
                </a:solidFill>
                <a:effectLst/>
                <a:latin typeface="Consolas" panose="020B0609020204030204" pitchFamily="49" charset="0"/>
              </a:rPr>
              <a:t>0</a:t>
            </a:r>
            <a:r>
              <a:rPr lang="en-GB" sz="2400" b="0">
                <a:solidFill>
                  <a:srgbClr val="F6F6F4"/>
                </a:solidFill>
                <a:effectLst/>
                <a:latin typeface="Consolas" panose="020B0609020204030204" pitchFamily="49" charset="0"/>
              </a:rPr>
              <a:t>, </a:t>
            </a:r>
            <a:r>
              <a:rPr lang="en-GB" sz="2400" b="0">
                <a:solidFill>
                  <a:srgbClr val="BF9EEE"/>
                </a:solidFill>
                <a:effectLst/>
                <a:latin typeface="Consolas" panose="020B0609020204030204" pitchFamily="49" charset="0"/>
              </a:rPr>
              <a:t>0</a:t>
            </a:r>
            <a:r>
              <a:rPr lang="en-GB" sz="2400" b="0">
                <a:solidFill>
                  <a:srgbClr val="F6F6F4"/>
                </a:solidFill>
                <a:effectLst/>
                <a:latin typeface="Consolas" panose="020B0609020204030204" pitchFamily="49" charset="0"/>
              </a:rPr>
              <a:t>, </a:t>
            </a:r>
            <a:r>
              <a:rPr lang="en-GB" sz="2400" b="0" i="1">
                <a:solidFill>
                  <a:srgbClr val="FFB86C"/>
                </a:solidFill>
                <a:effectLst/>
                <a:latin typeface="Consolas" panose="020B0609020204030204" pitchFamily="49" charset="0"/>
              </a:rPr>
              <a:t>anchor</a:t>
            </a:r>
            <a:r>
              <a:rPr lang="en-GB" sz="2400" b="0">
                <a:solidFill>
                  <a:srgbClr val="F286C4"/>
                </a:solidFill>
                <a:effectLst/>
                <a:latin typeface="Consolas" panose="020B0609020204030204" pitchFamily="49" charset="0"/>
              </a:rPr>
              <a:t>=</a:t>
            </a:r>
            <a:r>
              <a:rPr lang="en-GB" sz="2400" b="0">
                <a:solidFill>
                  <a:srgbClr val="BF9EEE"/>
                </a:solidFill>
                <a:effectLst/>
                <a:latin typeface="Consolas" panose="020B0609020204030204" pitchFamily="49" charset="0"/>
              </a:rPr>
              <a:t>NW</a:t>
            </a:r>
            <a:r>
              <a:rPr lang="en-GB" sz="2400" b="0">
                <a:solidFill>
                  <a:srgbClr val="F6F6F4"/>
                </a:solidFill>
                <a:effectLst/>
                <a:latin typeface="Consolas" panose="020B0609020204030204" pitchFamily="49" charset="0"/>
              </a:rPr>
              <a:t>, </a:t>
            </a:r>
            <a:r>
              <a:rPr lang="en-GB" sz="2400" b="0" i="1">
                <a:solidFill>
                  <a:srgbClr val="FFB86C"/>
                </a:solidFill>
                <a:effectLst/>
                <a:latin typeface="Consolas" panose="020B0609020204030204" pitchFamily="49" charset="0"/>
              </a:rPr>
              <a:t>image</a:t>
            </a:r>
            <a:r>
              <a:rPr lang="en-GB" sz="2400" b="0">
                <a:solidFill>
                  <a:srgbClr val="F286C4"/>
                </a:solidFill>
                <a:effectLst/>
                <a:latin typeface="Consolas" panose="020B0609020204030204" pitchFamily="49" charset="0"/>
              </a:rPr>
              <a:t>=</a:t>
            </a:r>
            <a:r>
              <a:rPr lang="en-GB" sz="2400" b="0" i="1">
                <a:solidFill>
                  <a:srgbClr val="BF9EEE"/>
                </a:solidFill>
                <a:effectLst/>
                <a:latin typeface="Consolas" panose="020B0609020204030204" pitchFamily="49" charset="0"/>
              </a:rPr>
              <a:t>self</a:t>
            </a:r>
            <a:r>
              <a:rPr lang="en-GB" sz="2400" b="0">
                <a:solidFill>
                  <a:srgbClr val="F6F6F4"/>
                </a:solidFill>
                <a:effectLst/>
                <a:latin typeface="Consolas" panose="020B0609020204030204" pitchFamily="49" charset="0"/>
              </a:rPr>
              <a:t>.img_ts1)</a:t>
            </a:r>
          </a:p>
          <a:p>
            <a:r>
              <a:rPr lang="en-GB" sz="2400" b="0">
                <a:solidFill>
                  <a:srgbClr val="F286C4"/>
                </a:solidFill>
                <a:effectLst/>
                <a:latin typeface="Consolas" panose="020B0609020204030204" pitchFamily="49" charset="0"/>
              </a:rPr>
              <a:t>elif</a:t>
            </a:r>
            <a:r>
              <a:rPr lang="en-GB" sz="2400" b="0">
                <a:solidFill>
                  <a:srgbClr val="F6F6F4"/>
                </a:solidFill>
                <a:effectLst/>
                <a:latin typeface="Consolas" panose="020B0609020204030204" pitchFamily="49" charset="0"/>
              </a:rPr>
              <a:t>(luachon </a:t>
            </a:r>
            <a:r>
              <a:rPr lang="en-GB" sz="2400" b="0">
                <a:solidFill>
                  <a:srgbClr val="F286C4"/>
                </a:solidFill>
                <a:effectLst/>
                <a:latin typeface="Consolas" panose="020B0609020204030204" pitchFamily="49" charset="0"/>
              </a:rPr>
              <a:t>==</a:t>
            </a:r>
            <a:r>
              <a:rPr lang="en-GB" sz="2400" b="0">
                <a:solidFill>
                  <a:srgbClr val="F6F6F4"/>
                </a:solidFill>
                <a:effectLst/>
                <a:latin typeface="Consolas" panose="020B0609020204030204" pitchFamily="49" charset="0"/>
              </a:rPr>
              <a:t> </a:t>
            </a:r>
            <a:r>
              <a:rPr lang="en-GB" sz="2400" b="0">
                <a:solidFill>
                  <a:srgbClr val="BF9EEE"/>
                </a:solidFill>
                <a:effectLst/>
                <a:latin typeface="Consolas" panose="020B0609020204030204" pitchFamily="49" charset="0"/>
              </a:rPr>
              <a:t>2</a:t>
            </a:r>
            <a:r>
              <a:rPr lang="en-GB" sz="2400" b="0">
                <a:solidFill>
                  <a:srgbClr val="F6F6F4"/>
                </a:solidFill>
                <a:effectLst/>
                <a:latin typeface="Consolas" panose="020B0609020204030204" pitchFamily="49" charset="0"/>
              </a:rPr>
              <a:t>):</a:t>
            </a:r>
          </a:p>
          <a:p>
            <a:r>
              <a:rPr lang="en-GB" sz="2400" b="0">
                <a:solidFill>
                  <a:srgbClr val="F6F6F4"/>
                </a:solidFill>
                <a:effectLst/>
                <a:latin typeface="Consolas" panose="020B0609020204030204" pitchFamily="49" charset="0"/>
              </a:rPr>
              <a:t>   </a:t>
            </a:r>
            <a:r>
              <a:rPr lang="en-GB" sz="2400" b="0" i="1">
                <a:solidFill>
                  <a:srgbClr val="BF9EEE"/>
                </a:solidFill>
                <a:effectLst/>
                <a:latin typeface="Consolas" panose="020B0609020204030204" pitchFamily="49" charset="0"/>
              </a:rPr>
              <a:t>self</a:t>
            </a:r>
            <a:r>
              <a:rPr lang="en-GB" sz="2400" b="0">
                <a:solidFill>
                  <a:srgbClr val="F6F6F4"/>
                </a:solidFill>
                <a:effectLst/>
                <a:latin typeface="Consolas" panose="020B0609020204030204" pitchFamily="49" charset="0"/>
              </a:rPr>
              <a:t>.canva.</a:t>
            </a:r>
            <a:r>
              <a:rPr lang="en-GB" sz="2400" b="0">
                <a:solidFill>
                  <a:srgbClr val="62E884"/>
                </a:solidFill>
                <a:effectLst/>
                <a:latin typeface="Consolas" panose="020B0609020204030204" pitchFamily="49" charset="0"/>
              </a:rPr>
              <a:t>create_image</a:t>
            </a:r>
            <a:r>
              <a:rPr lang="en-GB" sz="2400" b="0">
                <a:solidFill>
                  <a:srgbClr val="F6F6F4"/>
                </a:solidFill>
                <a:effectLst/>
                <a:latin typeface="Consolas" panose="020B0609020204030204" pitchFamily="49" charset="0"/>
              </a:rPr>
              <a:t>(</a:t>
            </a:r>
            <a:r>
              <a:rPr lang="en-GB" sz="2400" b="0">
                <a:solidFill>
                  <a:srgbClr val="BF9EEE"/>
                </a:solidFill>
                <a:effectLst/>
                <a:latin typeface="Consolas" panose="020B0609020204030204" pitchFamily="49" charset="0"/>
              </a:rPr>
              <a:t>0</a:t>
            </a:r>
            <a:r>
              <a:rPr lang="en-GB" sz="2400" b="0">
                <a:solidFill>
                  <a:srgbClr val="F6F6F4"/>
                </a:solidFill>
                <a:effectLst/>
                <a:latin typeface="Consolas" panose="020B0609020204030204" pitchFamily="49" charset="0"/>
              </a:rPr>
              <a:t>, </a:t>
            </a:r>
            <a:r>
              <a:rPr lang="en-GB" sz="2400" b="0">
                <a:solidFill>
                  <a:srgbClr val="BF9EEE"/>
                </a:solidFill>
                <a:effectLst/>
                <a:latin typeface="Consolas" panose="020B0609020204030204" pitchFamily="49" charset="0"/>
              </a:rPr>
              <a:t>0</a:t>
            </a:r>
            <a:r>
              <a:rPr lang="en-GB" sz="2400" b="0">
                <a:solidFill>
                  <a:srgbClr val="F6F6F4"/>
                </a:solidFill>
                <a:effectLst/>
                <a:latin typeface="Consolas" panose="020B0609020204030204" pitchFamily="49" charset="0"/>
              </a:rPr>
              <a:t>, </a:t>
            </a:r>
            <a:r>
              <a:rPr lang="en-GB" sz="2400" b="0" i="1">
                <a:solidFill>
                  <a:srgbClr val="FFB86C"/>
                </a:solidFill>
                <a:effectLst/>
                <a:latin typeface="Consolas" panose="020B0609020204030204" pitchFamily="49" charset="0"/>
              </a:rPr>
              <a:t>anchor</a:t>
            </a:r>
            <a:r>
              <a:rPr lang="en-GB" sz="2400" b="0">
                <a:solidFill>
                  <a:srgbClr val="F286C4"/>
                </a:solidFill>
                <a:effectLst/>
                <a:latin typeface="Consolas" panose="020B0609020204030204" pitchFamily="49" charset="0"/>
              </a:rPr>
              <a:t>=</a:t>
            </a:r>
            <a:r>
              <a:rPr lang="en-GB" sz="2400" b="0">
                <a:solidFill>
                  <a:srgbClr val="BF9EEE"/>
                </a:solidFill>
                <a:effectLst/>
                <a:latin typeface="Consolas" panose="020B0609020204030204" pitchFamily="49" charset="0"/>
              </a:rPr>
              <a:t>NW</a:t>
            </a:r>
            <a:r>
              <a:rPr lang="en-GB" sz="2400" b="0">
                <a:solidFill>
                  <a:srgbClr val="F6F6F4"/>
                </a:solidFill>
                <a:effectLst/>
                <a:latin typeface="Consolas" panose="020B0609020204030204" pitchFamily="49" charset="0"/>
              </a:rPr>
              <a:t>, </a:t>
            </a:r>
            <a:r>
              <a:rPr lang="en-GB" sz="2400" b="0" i="1">
                <a:solidFill>
                  <a:srgbClr val="FFB86C"/>
                </a:solidFill>
                <a:effectLst/>
                <a:latin typeface="Consolas" panose="020B0609020204030204" pitchFamily="49" charset="0"/>
              </a:rPr>
              <a:t>image</a:t>
            </a:r>
            <a:r>
              <a:rPr lang="en-GB" sz="2400" b="0">
                <a:solidFill>
                  <a:srgbClr val="F286C4"/>
                </a:solidFill>
                <a:effectLst/>
                <a:latin typeface="Consolas" panose="020B0609020204030204" pitchFamily="49" charset="0"/>
              </a:rPr>
              <a:t>=</a:t>
            </a:r>
            <a:r>
              <a:rPr lang="en-GB" sz="2400" b="0" i="1">
                <a:solidFill>
                  <a:srgbClr val="BF9EEE"/>
                </a:solidFill>
                <a:effectLst/>
                <a:latin typeface="Consolas" panose="020B0609020204030204" pitchFamily="49" charset="0"/>
              </a:rPr>
              <a:t>self</a:t>
            </a:r>
            <a:r>
              <a:rPr lang="en-GB" sz="2400" b="0">
                <a:solidFill>
                  <a:srgbClr val="F6F6F4"/>
                </a:solidFill>
                <a:effectLst/>
                <a:latin typeface="Consolas" panose="020B0609020204030204" pitchFamily="49" charset="0"/>
              </a:rPr>
              <a:t>.img_ts2)</a:t>
            </a:r>
            <a:endParaRPr lang="en-GB" sz="2400">
              <a:solidFill>
                <a:srgbClr val="F6F6F4"/>
              </a:solidFill>
              <a:latin typeface="Consolas" panose="020B0609020204030204" pitchFamily="49" charset="0"/>
            </a:endParaRP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create_image</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.locate[</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24</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.locate[</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48</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anchor</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NW</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image</a:t>
            </a:r>
            <a:r>
              <a:rPr lang="en-GB" sz="2400">
                <a:solidFill>
                  <a:srgbClr val="F286C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.img_bd)</a:t>
            </a:r>
          </a:p>
          <a:p>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create_image</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.locate[</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24</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.locate[</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48</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anchor</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NW</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image</a:t>
            </a:r>
            <a:r>
              <a:rPr lang="en-GB" sz="2400">
                <a:solidFill>
                  <a:srgbClr val="F286C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.img_kt)</a:t>
            </a:r>
          </a:p>
        </p:txBody>
      </p:sp>
      <p:sp>
        <p:nvSpPr>
          <p:cNvPr id="14" name="Slide Number Placeholder 13">
            <a:extLst>
              <a:ext uri="{FF2B5EF4-FFF2-40B4-BE49-F238E27FC236}">
                <a16:creationId xmlns:a16="http://schemas.microsoft.com/office/drawing/2014/main" id="{1E10ED27-BB6C-41D4-934E-5D6B583000FA}"/>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12</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36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Vẽ đường đi</a:t>
            </a:r>
          </a:p>
        </p:txBody>
      </p:sp>
      <p:sp>
        <p:nvSpPr>
          <p:cNvPr id="6" name="TextBox 5">
            <a:extLst>
              <a:ext uri="{FF2B5EF4-FFF2-40B4-BE49-F238E27FC236}">
                <a16:creationId xmlns:a16="http://schemas.microsoft.com/office/drawing/2014/main" id="{92C4EA81-C50B-4D45-A8E8-F825A15AAB42}"/>
              </a:ext>
            </a:extLst>
          </p:cNvPr>
          <p:cNvSpPr txBox="1"/>
          <p:nvPr/>
        </p:nvSpPr>
        <p:spPr>
          <a:xfrm>
            <a:off x="432343" y="1058549"/>
            <a:ext cx="11394896" cy="4893647"/>
          </a:xfrm>
          <a:prstGeom prst="rect">
            <a:avLst/>
          </a:prstGeom>
          <a:noFill/>
        </p:spPr>
        <p:txBody>
          <a:bodyPr wrap="square">
            <a:spAutoFit/>
          </a:bodyPr>
          <a:lstStyle/>
          <a:p>
            <a:r>
              <a:rPr lang="en-GB" sz="2400">
                <a:solidFill>
                  <a:srgbClr val="F6F6F4"/>
                </a:solidFill>
                <a:latin typeface="Consolas" panose="020B0609020204030204" pitchFamily="49" charset="0"/>
              </a:rPr>
              <a:t>j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0</a:t>
            </a:r>
            <a:endParaRPr lang="en-GB" sz="2400">
              <a:solidFill>
                <a:srgbClr val="F6F6F4"/>
              </a:solidFill>
              <a:latin typeface="Consolas" panose="020B0609020204030204" pitchFamily="49" charset="0"/>
            </a:endParaRPr>
          </a:p>
          <a:p>
            <a:r>
              <a:rPr lang="en-GB" sz="2400">
                <a:solidFill>
                  <a:srgbClr val="F286C4"/>
                </a:solidFill>
                <a:latin typeface="Consolas" panose="020B0609020204030204" pitchFamily="49" charset="0"/>
              </a:rPr>
              <a:t>while</a:t>
            </a:r>
            <a:r>
              <a:rPr lang="en-GB" sz="2400">
                <a:solidFill>
                  <a:srgbClr val="F6F6F4"/>
                </a:solidFill>
                <a:latin typeface="Consolas" panose="020B0609020204030204" pitchFamily="49" charset="0"/>
              </a:rPr>
              <a:t> j </a:t>
            </a:r>
            <a:r>
              <a:rPr lang="en-GB" sz="2400">
                <a:solidFill>
                  <a:srgbClr val="F286C4"/>
                </a:solidFill>
                <a:latin typeface="Consolas" panose="020B0609020204030204" pitchFamily="49" charset="0"/>
              </a:rPr>
              <a:t>&lt;</a:t>
            </a:r>
            <a:r>
              <a:rPr lang="en-GB" sz="2400">
                <a:solidFill>
                  <a:srgbClr val="F6F6F4"/>
                </a:solidFill>
                <a:latin typeface="Consolas" panose="020B0609020204030204" pitchFamily="49" charset="0"/>
              </a:rPr>
              <a:t> </a:t>
            </a:r>
            <a:r>
              <a:rPr lang="en-GB" sz="2400">
                <a:solidFill>
                  <a:srgbClr val="62E884"/>
                </a:solidFill>
                <a:latin typeface="Consolas" panose="020B0609020204030204" pitchFamily="49" charset="0"/>
              </a:rPr>
              <a:t>len</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a:t>
            </a:r>
          </a:p>
          <a:p>
            <a:r>
              <a:rPr lang="en-GB" sz="2400">
                <a:solidFill>
                  <a:srgbClr val="F6F6F4"/>
                </a:solidFill>
                <a:latin typeface="Consolas" panose="020B0609020204030204" pitchFamily="49" charset="0"/>
              </a:rPr>
              <a:t>    x1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.state[j]</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10</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y1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.state[j]</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8</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x2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.state[j]</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10</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y2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.state[j]</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8</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if</a:t>
            </a:r>
            <a:r>
              <a:rPr lang="en-GB" sz="2400">
                <a:solidFill>
                  <a:srgbClr val="F6F6F4"/>
                </a:solidFill>
                <a:latin typeface="Consolas" panose="020B0609020204030204" pitchFamily="49" charset="0"/>
              </a:rPr>
              <a:t>(</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a:t>
            </a:r>
            <a:r>
              <a:rPr lang="en-GB" sz="2400">
                <a:solidFill>
                  <a:srgbClr val="62E884"/>
                </a:solidFill>
                <a:latin typeface="Consolas" panose="020B0609020204030204" pitchFamily="49" charset="0"/>
              </a:rPr>
              <a:t>check_TonTai</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.state[j], </a:t>
            </a:r>
            <a:r>
              <a:rPr lang="en-GB" sz="2400">
                <a:solidFill>
                  <a:srgbClr val="BF9EEE"/>
                </a:solidFill>
                <a:latin typeface="Consolas" panose="020B0609020204030204" pitchFamily="49" charset="0"/>
              </a:rPr>
              <a:t>2</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True</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create_oval</a:t>
            </a:r>
            <a:r>
              <a:rPr lang="en-GB" sz="2400">
                <a:solidFill>
                  <a:srgbClr val="F6F6F4"/>
                </a:solidFill>
                <a:latin typeface="Consolas" panose="020B0609020204030204" pitchFamily="49" charset="0"/>
              </a:rPr>
              <a:t>(x1, y1, x2, y2, </a:t>
            </a:r>
            <a:r>
              <a:rPr lang="en-GB" sz="2400" i="1">
                <a:solidFill>
                  <a:srgbClr val="FFB86C"/>
                </a:solidFill>
                <a:latin typeface="Consolas" panose="020B0609020204030204" pitchFamily="49" charset="0"/>
              </a:rPr>
              <a:t>fill</a:t>
            </a:r>
            <a:r>
              <a:rPr lang="en-GB" sz="2400">
                <a:solidFill>
                  <a:srgbClr val="F286C4"/>
                </a:solidFill>
                <a:latin typeface="Consolas" panose="020B0609020204030204" pitchFamily="49" charset="0"/>
              </a:rPr>
              <a:t>=</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red</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else</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create_oval</a:t>
            </a:r>
            <a:r>
              <a:rPr lang="en-GB" sz="2400">
                <a:solidFill>
                  <a:srgbClr val="F6F6F4"/>
                </a:solidFill>
                <a:latin typeface="Consolas" panose="020B0609020204030204" pitchFamily="49" charset="0"/>
              </a:rPr>
              <a:t>(x1, y1, x2, y2, </a:t>
            </a:r>
            <a:r>
              <a:rPr lang="en-GB" sz="2400" i="1">
                <a:solidFill>
                  <a:srgbClr val="FFB86C"/>
                </a:solidFill>
                <a:latin typeface="Consolas" panose="020B0609020204030204" pitchFamily="49" charset="0"/>
              </a:rPr>
              <a:t>fill</a:t>
            </a:r>
            <a:r>
              <a:rPr lang="en-GB" sz="2400">
                <a:solidFill>
                  <a:srgbClr val="F286C4"/>
                </a:solidFill>
                <a:latin typeface="Consolas" panose="020B0609020204030204" pitchFamily="49" charset="0"/>
              </a:rPr>
              <a:t>=</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blue</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after</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100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update</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j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endParaRPr lang="en-GB" sz="2400">
              <a:solidFill>
                <a:srgbClr val="F6F6F4"/>
              </a:solidFill>
              <a:latin typeface="Consolas" panose="020B0609020204030204" pitchFamily="49" charset="0"/>
            </a:endParaRPr>
          </a:p>
        </p:txBody>
      </p:sp>
      <p:sp>
        <p:nvSpPr>
          <p:cNvPr id="9" name="Slide Number Placeholder 8">
            <a:extLst>
              <a:ext uri="{FF2B5EF4-FFF2-40B4-BE49-F238E27FC236}">
                <a16:creationId xmlns:a16="http://schemas.microsoft.com/office/drawing/2014/main" id="{299177D2-F83F-4969-B996-B0B2F77ED70C}"/>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13</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499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Vẽ đường đi</a:t>
            </a:r>
          </a:p>
        </p:txBody>
      </p:sp>
      <p:sp>
        <p:nvSpPr>
          <p:cNvPr id="6" name="TextBox 5">
            <a:extLst>
              <a:ext uri="{FF2B5EF4-FFF2-40B4-BE49-F238E27FC236}">
                <a16:creationId xmlns:a16="http://schemas.microsoft.com/office/drawing/2014/main" id="{92C4EA81-C50B-4D45-A8E8-F825A15AAB42}"/>
              </a:ext>
            </a:extLst>
          </p:cNvPr>
          <p:cNvSpPr txBox="1"/>
          <p:nvPr/>
        </p:nvSpPr>
        <p:spPr>
          <a:xfrm>
            <a:off x="432343" y="1058547"/>
            <a:ext cx="10855250" cy="4154984"/>
          </a:xfrm>
          <a:prstGeom prst="rect">
            <a:avLst/>
          </a:prstGeom>
          <a:noFill/>
        </p:spPr>
        <p:txBody>
          <a:bodyPr wrap="square">
            <a:spAutoFit/>
          </a:bodyPr>
          <a:lstStyle/>
          <a:p>
            <a:r>
              <a:rPr lang="en-GB" sz="2400">
                <a:solidFill>
                  <a:srgbClr val="F6F6F4"/>
                </a:solidFill>
                <a:latin typeface="Consolas" panose="020B0609020204030204" pitchFamily="49" charset="0"/>
              </a:rPr>
              <a:t> i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0</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while</a:t>
            </a:r>
            <a:r>
              <a:rPr lang="en-GB" sz="2400">
                <a:solidFill>
                  <a:srgbClr val="F6F6F4"/>
                </a:solidFill>
                <a:latin typeface="Consolas" panose="020B0609020204030204" pitchFamily="49" charset="0"/>
              </a:rPr>
              <a:t> i </a:t>
            </a:r>
            <a:r>
              <a:rPr lang="en-GB" sz="2400">
                <a:solidFill>
                  <a:srgbClr val="F286C4"/>
                </a:solidFill>
                <a:latin typeface="Consolas" panose="020B0609020204030204" pitchFamily="49" charset="0"/>
              </a:rPr>
              <a:t>&lt;</a:t>
            </a:r>
            <a:r>
              <a:rPr lang="en-GB" sz="2400">
                <a:solidFill>
                  <a:srgbClr val="F6F6F4"/>
                </a:solidFill>
                <a:latin typeface="Consolas" panose="020B0609020204030204" pitchFamily="49" charset="0"/>
              </a:rPr>
              <a:t> </a:t>
            </a:r>
            <a:r>
              <a:rPr lang="en-GB" sz="2400">
                <a:solidFill>
                  <a:srgbClr val="62E884"/>
                </a:solidFill>
                <a:latin typeface="Consolas" panose="020B0609020204030204" pitchFamily="49" charset="0"/>
              </a:rPr>
              <a:t>len</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.path)</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x1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.path[i]</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y1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.path[i]</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x2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.path[i</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y2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.Todo[</a:t>
            </a:r>
            <a:r>
              <a:rPr lang="en-GB" sz="2400">
                <a:solidFill>
                  <a:srgbClr val="BF9EEE"/>
                </a:solidFill>
                <a:latin typeface="Consolas" panose="020B0609020204030204" pitchFamily="49" charset="0"/>
              </a:rPr>
              <a:t>UCS</a:t>
            </a:r>
            <a:r>
              <a:rPr lang="en-GB" sz="2400">
                <a:solidFill>
                  <a:srgbClr val="F6F6F4"/>
                </a:solidFill>
                <a:latin typeface="Consolas" panose="020B0609020204030204" pitchFamily="49" charset="0"/>
              </a:rPr>
              <a:t>.path[i</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create_line</a:t>
            </a:r>
            <a:r>
              <a:rPr lang="en-GB" sz="2400">
                <a:solidFill>
                  <a:srgbClr val="F6F6F4"/>
                </a:solidFill>
                <a:latin typeface="Consolas" panose="020B0609020204030204" pitchFamily="49" charset="0"/>
              </a:rPr>
              <a:t>(x1, y1, x2, y2, </a:t>
            </a:r>
            <a:r>
              <a:rPr lang="en-GB" sz="2400" i="1">
                <a:solidFill>
                  <a:srgbClr val="FFB86C"/>
                </a:solidFill>
                <a:latin typeface="Consolas" panose="020B0609020204030204" pitchFamily="49" charset="0"/>
              </a:rPr>
              <a:t>fill</a:t>
            </a:r>
            <a:r>
              <a:rPr lang="en-GB" sz="2400">
                <a:solidFill>
                  <a:srgbClr val="F286C4"/>
                </a:solidFill>
                <a:latin typeface="Consolas" panose="020B0609020204030204" pitchFamily="49" charset="0"/>
              </a:rPr>
              <a:t>=</a:t>
            </a:r>
            <a:r>
              <a:rPr lang="en-GB" sz="2400">
                <a:solidFill>
                  <a:srgbClr val="DEE492"/>
                </a:solidFill>
                <a:latin typeface="Consolas" panose="020B0609020204030204" pitchFamily="49" charset="0"/>
              </a:rPr>
              <a:t>"</a:t>
            </a:r>
            <a:r>
              <a:rPr lang="en-GB" sz="2400">
                <a:solidFill>
                  <a:srgbClr val="E7EE98"/>
                </a:solidFill>
                <a:latin typeface="Consolas" panose="020B0609020204030204" pitchFamily="49" charset="0"/>
              </a:rPr>
              <a:t>#26e009</a:t>
            </a:r>
            <a:r>
              <a:rPr lang="en-GB" sz="2400">
                <a:solidFill>
                  <a:srgbClr val="DEE492"/>
                </a:solidFill>
                <a:latin typeface="Consolas" panose="020B0609020204030204" pitchFamily="49" charset="0"/>
              </a:rPr>
              <a:t>"</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width</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3</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arrow</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LAST</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after</a:t>
            </a:r>
            <a:r>
              <a:rPr lang="en-GB" sz="2400">
                <a:solidFill>
                  <a:srgbClr val="F6F6F4"/>
                </a:solidFill>
                <a:latin typeface="Consolas" panose="020B0609020204030204" pitchFamily="49" charset="0"/>
              </a:rPr>
              <a:t>(</a:t>
            </a:r>
            <a:r>
              <a:rPr lang="en-GB" sz="2400">
                <a:solidFill>
                  <a:srgbClr val="BF9EEE"/>
                </a:solidFill>
                <a:latin typeface="Consolas" panose="020B0609020204030204" pitchFamily="49" charset="0"/>
              </a:rPr>
              <a:t>300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i="1">
                <a:solidFill>
                  <a:srgbClr val="BF9EEE"/>
                </a:solidFill>
                <a:latin typeface="Consolas" panose="020B0609020204030204" pitchFamily="49" charset="0"/>
              </a:rPr>
              <a:t>self</a:t>
            </a:r>
            <a:r>
              <a:rPr lang="en-GB" sz="2400">
                <a:solidFill>
                  <a:srgbClr val="F6F6F4"/>
                </a:solidFill>
                <a:latin typeface="Consolas" panose="020B0609020204030204" pitchFamily="49" charset="0"/>
              </a:rPr>
              <a:t>.canva.</a:t>
            </a:r>
            <a:r>
              <a:rPr lang="en-GB" sz="2400">
                <a:solidFill>
                  <a:srgbClr val="62E884"/>
                </a:solidFill>
                <a:latin typeface="Consolas" panose="020B0609020204030204" pitchFamily="49" charset="0"/>
              </a:rPr>
              <a:t>update</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i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endParaRPr lang="en-GB" sz="2400">
              <a:solidFill>
                <a:srgbClr val="F6F6F4"/>
              </a:solidFill>
              <a:latin typeface="Consolas" panose="020B0609020204030204" pitchFamily="49" charset="0"/>
            </a:endParaRPr>
          </a:p>
        </p:txBody>
      </p:sp>
      <p:sp>
        <p:nvSpPr>
          <p:cNvPr id="7" name="Slide Number Placeholder 6">
            <a:extLst>
              <a:ext uri="{FF2B5EF4-FFF2-40B4-BE49-F238E27FC236}">
                <a16:creationId xmlns:a16="http://schemas.microsoft.com/office/drawing/2014/main" id="{A797DA5C-BC81-4A13-BAD8-67AD83F2749D}"/>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14</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6820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1"/>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Chi tiết thuật toán UCS</a:t>
            </a:r>
          </a:p>
        </p:txBody>
      </p:sp>
      <p:sp>
        <p:nvSpPr>
          <p:cNvPr id="9" name="TextBox 8">
            <a:extLst>
              <a:ext uri="{FF2B5EF4-FFF2-40B4-BE49-F238E27FC236}">
                <a16:creationId xmlns:a16="http://schemas.microsoft.com/office/drawing/2014/main" id="{B42CBB8D-2728-4087-92B6-C6B6B3542EDF}"/>
              </a:ext>
            </a:extLst>
          </p:cNvPr>
          <p:cNvSpPr txBox="1"/>
          <p:nvPr/>
        </p:nvSpPr>
        <p:spPr>
          <a:xfrm>
            <a:off x="124132" y="990363"/>
            <a:ext cx="5721144" cy="5632311"/>
          </a:xfrm>
          <a:prstGeom prst="rect">
            <a:avLst/>
          </a:prstGeom>
          <a:noFill/>
          <a:ln w="19050">
            <a:solidFill>
              <a:schemeClr val="tx1"/>
            </a:solidFill>
          </a:ln>
        </p:spPr>
        <p:txBody>
          <a:bodyPr wrap="square">
            <a:spAutoFit/>
          </a:bodyPr>
          <a:lstStyle/>
          <a:p>
            <a:r>
              <a:rPr lang="en-GB">
                <a:solidFill>
                  <a:srgbClr val="F286C4"/>
                </a:solidFill>
                <a:latin typeface="Consolas" panose="020B0609020204030204" pitchFamily="49" charset="0"/>
              </a:rPr>
              <a:t>def</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RUN</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S</a:t>
            </a:r>
            <a:r>
              <a:rPr lang="en-GB">
                <a:solidFill>
                  <a:srgbClr val="F286C4"/>
                </a:solidFill>
                <a:latin typeface="Consolas" panose="020B0609020204030204" pitchFamily="49" charset="0"/>
              </a:rPr>
              <a:t>=</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25</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G</a:t>
            </a:r>
            <a:r>
              <a:rPr lang="en-GB">
                <a:solidFill>
                  <a:srgbClr val="F286C4"/>
                </a:solidFill>
                <a:latin typeface="Consolas" panose="020B0609020204030204" pitchFamily="49" charset="0"/>
              </a:rPr>
              <a:t>=</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1</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global</a:t>
            </a:r>
            <a:r>
              <a:rPr lang="en-GB">
                <a:solidFill>
                  <a:srgbClr val="F6F6F4"/>
                </a:solidFill>
                <a:latin typeface="Consolas" panose="020B0609020204030204" pitchFamily="49" charset="0"/>
              </a:rPr>
              <a:t> chiphi</a:t>
            </a:r>
          </a:p>
          <a:p>
            <a:r>
              <a:rPr lang="en-GB">
                <a:solidFill>
                  <a:srgbClr val="F6F6F4"/>
                </a:solidFill>
                <a:latin typeface="Consolas" panose="020B0609020204030204" pitchFamily="49" charset="0"/>
              </a:rPr>
              <a:t>    Open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PriorityQueue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Close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PriorityQueue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S</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while</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(Open.</a:t>
            </a:r>
            <a:r>
              <a:rPr lang="en-GB">
                <a:solidFill>
                  <a:srgbClr val="62E884"/>
                </a:solidFill>
                <a:latin typeface="Consolas" panose="020B0609020204030204" pitchFamily="49" charset="0"/>
              </a:rPr>
              <a:t>empty</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Tìm kiếm thất bại</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return</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False</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get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Close.</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Duyet: </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a:t>
            </a:r>
          </a:p>
          <a:p>
            <a:r>
              <a:rPr lang="en-GB">
                <a:solidFill>
                  <a:srgbClr val="F6F6F4"/>
                </a:solidFill>
                <a:latin typeface="Consolas" panose="020B0609020204030204" pitchFamily="49" charset="0"/>
              </a:rPr>
              <a:t>        state.</a:t>
            </a:r>
            <a:r>
              <a:rPr lang="en-GB">
                <a:solidFill>
                  <a:srgbClr val="62E884"/>
                </a:solidFill>
                <a:latin typeface="Consolas" panose="020B0609020204030204" pitchFamily="49" charset="0"/>
              </a:rPr>
              <a:t>append</a:t>
            </a:r>
            <a:r>
              <a:rPr lang="en-GB">
                <a:solidFill>
                  <a:srgbClr val="F6F6F4"/>
                </a:solidFill>
                <a:latin typeface="Consolas" panose="020B0609020204030204" pitchFamily="49" charset="0"/>
              </a:rPr>
              <a:t>(</a:t>
            </a:r>
            <a:r>
              <a:rPr lang="en-GB">
                <a:solidFill>
                  <a:srgbClr val="97E1F1"/>
                </a:solidFill>
                <a:latin typeface="Consolas" panose="020B0609020204030204" pitchFamily="49" charset="0"/>
              </a:rPr>
              <a:t>int</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a:t>
            </a:r>
            <a:r>
              <a:rPr lang="en-GB">
                <a:solidFill>
                  <a:srgbClr val="62E884"/>
                </a:solidFill>
                <a:latin typeface="Consolas" panose="020B0609020204030204" pitchFamily="49" charset="0"/>
              </a:rPr>
              <a:t>Sosanhbang</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 </a:t>
            </a:r>
            <a:r>
              <a:rPr lang="en-GB" i="1">
                <a:solidFill>
                  <a:srgbClr val="FFB86C"/>
                </a:solidFill>
                <a:latin typeface="Consolas" panose="020B0609020204030204" pitchFamily="49" charset="0"/>
              </a:rPr>
              <a:t>G</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Tìm kiếm thành công</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DuongDi</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Chi phí: </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a:t>
            </a:r>
          </a:p>
          <a:p>
            <a:r>
              <a:rPr lang="en-GB">
                <a:solidFill>
                  <a:srgbClr val="F6F6F4"/>
                </a:solidFill>
                <a:latin typeface="Consolas" panose="020B0609020204030204" pitchFamily="49" charset="0"/>
              </a:rPr>
              <a:t>            chiphi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return</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0</a:t>
            </a:r>
            <a:endParaRPr lang="en-GB">
              <a:solidFill>
                <a:srgbClr val="F6F6F4"/>
              </a:solidFill>
              <a:latin typeface="Consolas" panose="020B0609020204030204" pitchFamily="49" charset="0"/>
            </a:endParaRPr>
          </a:p>
        </p:txBody>
      </p:sp>
      <p:sp>
        <p:nvSpPr>
          <p:cNvPr id="16" name="TextBox 15">
            <a:extLst>
              <a:ext uri="{FF2B5EF4-FFF2-40B4-BE49-F238E27FC236}">
                <a16:creationId xmlns:a16="http://schemas.microsoft.com/office/drawing/2014/main" id="{6F1756BA-90A2-4299-9F39-100DB5C2965A}"/>
              </a:ext>
            </a:extLst>
          </p:cNvPr>
          <p:cNvSpPr txBox="1"/>
          <p:nvPr/>
        </p:nvSpPr>
        <p:spPr>
          <a:xfrm>
            <a:off x="5969409" y="990363"/>
            <a:ext cx="6098458" cy="5632311"/>
          </a:xfrm>
          <a:prstGeom prst="rect">
            <a:avLst/>
          </a:prstGeom>
          <a:noFill/>
          <a:ln w="12700">
            <a:solidFill>
              <a:schemeClr val="tx1"/>
            </a:solidFill>
          </a:ln>
        </p:spPr>
        <p:txBody>
          <a:bodyPr wrap="square">
            <a:spAutoFit/>
          </a:bodyPr>
          <a:lstStyle/>
          <a:p>
            <a:r>
              <a:rPr lang="en-GB">
                <a:solidFill>
                  <a:srgbClr val="F286C4"/>
                </a:solidFill>
                <a:latin typeface="Consolas" panose="020B0609020204030204" pitchFamily="49" charset="0"/>
              </a:rPr>
              <a:t>while</a:t>
            </a:r>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&lt;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len</a:t>
            </a:r>
            <a:r>
              <a:rPr lang="en-GB">
                <a:solidFill>
                  <a:srgbClr val="F6F6F4"/>
                </a:solidFill>
                <a:latin typeface="Consolas" panose="020B0609020204030204" pitchFamily="49" charset="0"/>
              </a:rPr>
              <a:t>(data[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name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 </a:t>
            </a:r>
          </a:p>
          <a:p>
            <a:r>
              <a:rPr lang="en-GB">
                <a:solidFill>
                  <a:srgbClr val="F6F6F4"/>
                </a:solidFill>
                <a:latin typeface="Consolas" panose="020B0609020204030204" pitchFamily="49" charset="0"/>
              </a:rPr>
              <a:t>            node_tmp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KiemTraTonTai</a:t>
            </a:r>
            <a:r>
              <a:rPr lang="en-GB">
                <a:solidFill>
                  <a:srgbClr val="F6F6F4"/>
                </a:solidFill>
                <a:latin typeface="Consolas" panose="020B0609020204030204" pitchFamily="49" charset="0"/>
              </a:rPr>
              <a:t>(node_tmp, Open) </a:t>
            </a:r>
          </a:p>
          <a:p>
            <a:r>
              <a:rPr lang="en-GB">
                <a:solidFill>
                  <a:srgbClr val="F6F6F4"/>
                </a:solidFill>
                <a:latin typeface="Consolas" panose="020B0609020204030204" pitchFamily="49" charset="0"/>
              </a:rPr>
              <a:t>            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KiemTraTonTai</a:t>
            </a:r>
            <a:r>
              <a:rPr lang="en-GB">
                <a:solidFill>
                  <a:srgbClr val="F6F6F4"/>
                </a:solidFill>
                <a:latin typeface="Consolas" panose="020B0609020204030204" pitchFamily="49" charset="0"/>
              </a:rPr>
              <a:t>(node_tmp, Close)</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and</a:t>
            </a:r>
            <a:r>
              <a:rPr lang="en-GB">
                <a:solidFill>
                  <a:srgbClr val="F6F6F4"/>
                </a:solidFill>
                <a:latin typeface="Consolas" panose="020B0609020204030204" pitchFamily="49" charset="0"/>
              </a:rPr>
              <a:t> 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None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 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and</a:t>
            </a:r>
            <a:r>
              <a:rPr lang="en-GB">
                <a:solidFill>
                  <a:srgbClr val="F6F6F4"/>
                </a:solidFill>
                <a:latin typeface="Consolas" panose="020B0609020204030204" pitchFamily="49" charset="0"/>
              </a:rPr>
              <a:t> 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None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node_tmp.par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elif</a:t>
            </a:r>
            <a:r>
              <a:rPr lang="en-GB">
                <a:solidFill>
                  <a:srgbClr val="F6F6F4"/>
                </a:solidFill>
                <a:latin typeface="Consolas" panose="020B0609020204030204" pitchFamily="49" charset="0"/>
              </a:rPr>
              <a:t>(Open.queue[vt1].g </a:t>
            </a:r>
            <a:r>
              <a:rPr lang="en-GB">
                <a:solidFill>
                  <a:srgbClr val="F286C4"/>
                </a:solidFill>
                <a:latin typeface="Consolas" panose="020B0609020204030204" pitchFamily="49" charset="0"/>
              </a:rPr>
              <a:t>&gt;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Open.queue.</a:t>
            </a:r>
            <a:r>
              <a:rPr lang="en-GB">
                <a:solidFill>
                  <a:srgbClr val="62E884"/>
                </a:solidFill>
                <a:latin typeface="Consolas" panose="020B0609020204030204" pitchFamily="49" charset="0"/>
              </a:rPr>
              <a:t>remove</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node_tmp.g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node_tmp.par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2</a:t>
            </a:r>
            <a:endParaRPr lang="en-GB">
              <a:solidFill>
                <a:srgbClr val="F6F6F4"/>
              </a:solidFill>
              <a:latin typeface="Consolas" panose="020B0609020204030204" pitchFamily="49" charset="0"/>
            </a:endParaRPr>
          </a:p>
        </p:txBody>
      </p:sp>
      <p:sp>
        <p:nvSpPr>
          <p:cNvPr id="20" name="Slide Number Placeholder 19">
            <a:extLst>
              <a:ext uri="{FF2B5EF4-FFF2-40B4-BE49-F238E27FC236}">
                <a16:creationId xmlns:a16="http://schemas.microsoft.com/office/drawing/2014/main" id="{28EC2118-73E6-44E7-AA4C-D4F46FDD77F1}"/>
              </a:ext>
            </a:extLst>
          </p:cNvPr>
          <p:cNvSpPr>
            <a:spLocks noGrp="1"/>
          </p:cNvSpPr>
          <p:nvPr>
            <p:ph type="sldNum" sz="quarter" idx="12"/>
          </p:nvPr>
        </p:nvSpPr>
        <p:spPr>
          <a:xfrm>
            <a:off x="11314322" y="6159101"/>
            <a:ext cx="753545" cy="365125"/>
          </a:xfrm>
        </p:spPr>
        <p:txBody>
          <a:bodyPr/>
          <a:lstStyle/>
          <a:p>
            <a:fld id="{3A98EE3D-8CD1-4C3F-BD1C-C98C9596463C}" type="slidenum">
              <a:rPr lang="en-US" sz="1800" smtClean="0">
                <a:latin typeface="Arial" panose="020B0604020202020204" pitchFamily="34" charset="0"/>
                <a:cs typeface="Arial" panose="020B0604020202020204" pitchFamily="34" charset="0"/>
              </a:rPr>
              <a:t>15</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5181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Chi tiết thuật toán A Star</a:t>
            </a:r>
          </a:p>
        </p:txBody>
      </p:sp>
      <p:sp>
        <p:nvSpPr>
          <p:cNvPr id="9" name="TextBox 8">
            <a:extLst>
              <a:ext uri="{FF2B5EF4-FFF2-40B4-BE49-F238E27FC236}">
                <a16:creationId xmlns:a16="http://schemas.microsoft.com/office/drawing/2014/main" id="{B42CBB8D-2728-4087-92B6-C6B6B3542EDF}"/>
              </a:ext>
            </a:extLst>
          </p:cNvPr>
          <p:cNvSpPr txBox="1"/>
          <p:nvPr/>
        </p:nvSpPr>
        <p:spPr>
          <a:xfrm>
            <a:off x="124132" y="754394"/>
            <a:ext cx="5721143" cy="5909310"/>
          </a:xfrm>
          <a:prstGeom prst="rect">
            <a:avLst/>
          </a:prstGeom>
          <a:noFill/>
          <a:ln w="19050">
            <a:solidFill>
              <a:schemeClr val="tx1"/>
            </a:solidFill>
          </a:ln>
        </p:spPr>
        <p:txBody>
          <a:bodyPr wrap="square">
            <a:spAutoFit/>
          </a:bodyPr>
          <a:lstStyle/>
          <a:p>
            <a:r>
              <a:rPr lang="en-GB">
                <a:solidFill>
                  <a:srgbClr val="F286C4"/>
                </a:solidFill>
                <a:latin typeface="Consolas" panose="020B0609020204030204" pitchFamily="49" charset="0"/>
              </a:rPr>
              <a:t>def</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RUN</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S</a:t>
            </a:r>
            <a:r>
              <a:rPr lang="en-GB">
                <a:solidFill>
                  <a:srgbClr val="F286C4"/>
                </a:solidFill>
                <a:latin typeface="Consolas" panose="020B0609020204030204" pitchFamily="49" charset="0"/>
              </a:rPr>
              <a:t>=</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25</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G</a:t>
            </a:r>
            <a:r>
              <a:rPr lang="en-GB">
                <a:solidFill>
                  <a:srgbClr val="F286C4"/>
                </a:solidFill>
                <a:latin typeface="Consolas" panose="020B0609020204030204" pitchFamily="49" charset="0"/>
              </a:rPr>
              <a:t>=</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1</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global</a:t>
            </a:r>
            <a:r>
              <a:rPr lang="en-GB">
                <a:solidFill>
                  <a:srgbClr val="F6F6F4"/>
                </a:solidFill>
                <a:latin typeface="Consolas" panose="020B0609020204030204" pitchFamily="49" charset="0"/>
              </a:rPr>
              <a:t> chiphi</a:t>
            </a:r>
          </a:p>
          <a:p>
            <a:r>
              <a:rPr lang="en-GB">
                <a:solidFill>
                  <a:srgbClr val="F6F6F4"/>
                </a:solidFill>
                <a:latin typeface="Consolas" panose="020B0609020204030204" pitchFamily="49" charset="0"/>
              </a:rPr>
              <a:t>    Open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PriorityQueue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Close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PriorityQueue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i="1">
                <a:solidFill>
                  <a:srgbClr val="FFB86C"/>
                </a:solidFill>
                <a:latin typeface="Consolas" panose="020B0609020204030204" pitchFamily="49" charset="0"/>
              </a:rPr>
              <a:t>S</a:t>
            </a:r>
            <a:r>
              <a:rPr lang="en-GB">
                <a:solidFill>
                  <a:srgbClr val="F6F6F4"/>
                </a:solidFill>
                <a:latin typeface="Consolas" panose="020B0609020204030204" pitchFamily="49" charset="0"/>
              </a:rPr>
              <a:t>.h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HX</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S</a:t>
            </a:r>
            <a:r>
              <a:rPr lang="en-GB">
                <a:solidFill>
                  <a:srgbClr val="F6F6F4"/>
                </a:solidFill>
                <a:latin typeface="Consolas" panose="020B0609020204030204" pitchFamily="49" charset="0"/>
              </a:rPr>
              <a:t>.name, </a:t>
            </a:r>
            <a:r>
              <a:rPr lang="en-GB" i="1">
                <a:solidFill>
                  <a:srgbClr val="FFB86C"/>
                </a:solidFill>
                <a:latin typeface="Consolas" panose="020B0609020204030204" pitchFamily="49" charset="0"/>
              </a:rPr>
              <a:t>G</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S</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while</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(Open.</a:t>
            </a:r>
            <a:r>
              <a:rPr lang="en-GB">
                <a:solidFill>
                  <a:srgbClr val="62E884"/>
                </a:solidFill>
                <a:latin typeface="Consolas" panose="020B0609020204030204" pitchFamily="49" charset="0"/>
              </a:rPr>
              <a:t>empty</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Tìm kiếm thất bại</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return</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False</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get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Close.</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Duyet: </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.h)</a:t>
            </a:r>
          </a:p>
          <a:p>
            <a:r>
              <a:rPr lang="en-GB">
                <a:solidFill>
                  <a:srgbClr val="F6F6F4"/>
                </a:solidFill>
                <a:latin typeface="Consolas" panose="020B0609020204030204" pitchFamily="49" charset="0"/>
              </a:rPr>
              <a:t>        state.</a:t>
            </a:r>
            <a:r>
              <a:rPr lang="en-GB">
                <a:solidFill>
                  <a:srgbClr val="62E884"/>
                </a:solidFill>
                <a:latin typeface="Consolas" panose="020B0609020204030204" pitchFamily="49" charset="0"/>
              </a:rPr>
              <a:t>append</a:t>
            </a:r>
            <a:r>
              <a:rPr lang="en-GB">
                <a:solidFill>
                  <a:srgbClr val="F6F6F4"/>
                </a:solidFill>
                <a:latin typeface="Consolas" panose="020B0609020204030204" pitchFamily="49" charset="0"/>
              </a:rPr>
              <a:t>(</a:t>
            </a:r>
            <a:r>
              <a:rPr lang="en-GB">
                <a:solidFill>
                  <a:srgbClr val="97E1F1"/>
                </a:solidFill>
                <a:latin typeface="Consolas" panose="020B0609020204030204" pitchFamily="49" charset="0"/>
              </a:rPr>
              <a:t>int</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a:t>
            </a:r>
            <a:r>
              <a:rPr lang="en-GB">
                <a:solidFill>
                  <a:srgbClr val="62E884"/>
                </a:solidFill>
                <a:latin typeface="Consolas" panose="020B0609020204030204" pitchFamily="49" charset="0"/>
              </a:rPr>
              <a:t>Sosanhbang</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 </a:t>
            </a:r>
            <a:r>
              <a:rPr lang="en-GB" i="1">
                <a:solidFill>
                  <a:srgbClr val="FFB86C"/>
                </a:solidFill>
                <a:latin typeface="Consolas" panose="020B0609020204030204" pitchFamily="49" charset="0"/>
              </a:rPr>
              <a:t>G</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Tìm kiếm thành công</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DuongDi</a:t>
            </a:r>
            <a:r>
              <a:rPr lang="en-GB">
                <a:solidFill>
                  <a:srgbClr val="F6F6F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print</a:t>
            </a:r>
            <a:r>
              <a:rPr lang="en-GB">
                <a:solidFill>
                  <a:srgbClr val="F6F6F4"/>
                </a:solidFill>
                <a:latin typeface="Consolas" panose="020B0609020204030204" pitchFamily="49" charset="0"/>
              </a:rPr>
              <a:t>(</a:t>
            </a:r>
            <a:r>
              <a:rPr lang="en-GB">
                <a:solidFill>
                  <a:srgbClr val="DEE492"/>
                </a:solidFill>
                <a:latin typeface="Consolas" panose="020B0609020204030204" pitchFamily="49" charset="0"/>
              </a:rPr>
              <a:t>"</a:t>
            </a:r>
            <a:r>
              <a:rPr lang="en-GB">
                <a:solidFill>
                  <a:srgbClr val="E7EE98"/>
                </a:solidFill>
                <a:latin typeface="Consolas" panose="020B0609020204030204" pitchFamily="49" charset="0"/>
              </a:rPr>
              <a:t>Chi Phí: </a:t>
            </a:r>
            <a:r>
              <a:rPr lang="en-GB">
                <a:solidFill>
                  <a:srgbClr val="DEE492"/>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a:t>
            </a:r>
          </a:p>
          <a:p>
            <a:r>
              <a:rPr lang="en-GB">
                <a:solidFill>
                  <a:srgbClr val="F6F6F4"/>
                </a:solidFill>
                <a:latin typeface="Consolas" panose="020B0609020204030204" pitchFamily="49" charset="0"/>
              </a:rPr>
              <a:t>            chiphi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return</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True</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0</a:t>
            </a:r>
            <a:endParaRPr lang="en-GB">
              <a:solidFill>
                <a:srgbClr val="F6F6F4"/>
              </a:solidFill>
              <a:latin typeface="Consolas" panose="020B0609020204030204" pitchFamily="49" charset="0"/>
            </a:endParaRPr>
          </a:p>
        </p:txBody>
      </p:sp>
      <p:sp>
        <p:nvSpPr>
          <p:cNvPr id="16" name="TextBox 15">
            <a:extLst>
              <a:ext uri="{FF2B5EF4-FFF2-40B4-BE49-F238E27FC236}">
                <a16:creationId xmlns:a16="http://schemas.microsoft.com/office/drawing/2014/main" id="{6F1756BA-90A2-4299-9F39-100DB5C2965A}"/>
              </a:ext>
            </a:extLst>
          </p:cNvPr>
          <p:cNvSpPr txBox="1"/>
          <p:nvPr/>
        </p:nvSpPr>
        <p:spPr>
          <a:xfrm>
            <a:off x="5969410" y="739648"/>
            <a:ext cx="6098458" cy="6186309"/>
          </a:xfrm>
          <a:prstGeom prst="rect">
            <a:avLst/>
          </a:prstGeom>
          <a:noFill/>
          <a:ln w="12700">
            <a:solidFill>
              <a:schemeClr val="tx1"/>
            </a:solidFill>
          </a:ln>
        </p:spPr>
        <p:txBody>
          <a:bodyPr wrap="square">
            <a:spAutoFit/>
          </a:bodyPr>
          <a:lstStyle/>
          <a:p>
            <a:r>
              <a:rPr lang="en-GB">
                <a:solidFill>
                  <a:srgbClr val="F286C4"/>
                </a:solidFill>
                <a:latin typeface="Consolas" panose="020B0609020204030204" pitchFamily="49" charset="0"/>
              </a:rPr>
              <a:t>while</a:t>
            </a:r>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&lt;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len</a:t>
            </a:r>
            <a:r>
              <a:rPr lang="en-GB">
                <a:solidFill>
                  <a:srgbClr val="F6F6F4"/>
                </a:solidFill>
                <a:latin typeface="Consolas" panose="020B0609020204030204" pitchFamily="49" charset="0"/>
              </a:rPr>
              <a:t>(data[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name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p>
          <a:p>
            <a:r>
              <a:rPr lang="en-GB">
                <a:solidFill>
                  <a:srgbClr val="F6F6F4"/>
                </a:solidFill>
                <a:latin typeface="Consolas" panose="020B0609020204030204" pitchFamily="49" charset="0"/>
              </a:rPr>
              <a:t>   node_tmp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97E1F1"/>
                </a:solidFill>
                <a:latin typeface="Consolas" panose="020B0609020204030204" pitchFamily="49" charset="0"/>
              </a:rPr>
              <a:t>Node</a:t>
            </a:r>
            <a:r>
              <a:rPr lang="en-GB">
                <a:solidFill>
                  <a:srgbClr val="F6F6F4"/>
                </a:solidFill>
                <a:latin typeface="Consolas" panose="020B0609020204030204" pitchFamily="49" charset="0"/>
              </a:rPr>
              <a:t>(</a:t>
            </a:r>
            <a:r>
              <a:rPr lang="en-GB" i="1">
                <a:solidFill>
                  <a:srgbClr val="FFB86C"/>
                </a:solidFill>
                <a:latin typeface="Consolas" panose="020B0609020204030204" pitchFamily="49" charset="0"/>
              </a:rPr>
              <a:t>name</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KiemTraTonTai</a:t>
            </a:r>
            <a:r>
              <a:rPr lang="en-GB">
                <a:solidFill>
                  <a:srgbClr val="F6F6F4"/>
                </a:solidFill>
                <a:latin typeface="Consolas" panose="020B0609020204030204" pitchFamily="49" charset="0"/>
              </a:rPr>
              <a:t>(node_tmp, Open)</a:t>
            </a:r>
          </a:p>
          <a:p>
            <a:r>
              <a:rPr lang="en-GB">
                <a:solidFill>
                  <a:srgbClr val="F6F6F4"/>
                </a:solidFill>
                <a:latin typeface="Consolas" panose="020B0609020204030204" pitchFamily="49" charset="0"/>
              </a:rPr>
              <a:t>   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KiemTraTonTai</a:t>
            </a:r>
            <a:r>
              <a:rPr lang="en-GB">
                <a:solidFill>
                  <a:srgbClr val="F6F6F4"/>
                </a:solidFill>
                <a:latin typeface="Consolas" panose="020B0609020204030204" pitchFamily="49" charset="0"/>
              </a:rPr>
              <a:t>(node_tmp, Close)</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and</a:t>
            </a:r>
            <a:r>
              <a:rPr lang="en-GB">
                <a:solidFill>
                  <a:srgbClr val="F6F6F4"/>
                </a:solidFill>
                <a:latin typeface="Consolas" panose="020B0609020204030204" pitchFamily="49" charset="0"/>
              </a:rPr>
              <a:t> vt2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None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if</a:t>
            </a:r>
            <a:r>
              <a:rPr lang="en-GB">
                <a:solidFill>
                  <a:srgbClr val="F6F6F4"/>
                </a:solidFill>
                <a:latin typeface="Consolas" panose="020B0609020204030204" pitchFamily="49" charset="0"/>
              </a:rPr>
              <a:t>(vt1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and</a:t>
            </a:r>
            <a:r>
              <a:rPr lang="en-GB">
                <a:solidFill>
                  <a:srgbClr val="F6F6F4"/>
                </a:solidFill>
                <a:latin typeface="Consolas" panose="020B0609020204030204" pitchFamily="49" charset="0"/>
              </a:rPr>
              <a:t> vt1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None</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node_tmp.g </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node_tmp.h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HX</a:t>
            </a:r>
            <a:r>
              <a:rPr lang="en-GB">
                <a:solidFill>
                  <a:srgbClr val="F6F6F4"/>
                </a:solidFill>
                <a:latin typeface="Consolas" panose="020B0609020204030204" pitchFamily="49" charset="0"/>
              </a:rPr>
              <a:t>(node_tmp.name,</a:t>
            </a:r>
            <a:r>
              <a:rPr lang="en-GB" i="1">
                <a:solidFill>
                  <a:srgbClr val="FFB86C"/>
                </a:solidFill>
                <a:latin typeface="Consolas" panose="020B0609020204030204" pitchFamily="49" charset="0"/>
              </a:rPr>
              <a:t>G</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node_tmp.par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a:t>
            </a:r>
            <a:r>
              <a:rPr lang="en-GB">
                <a:solidFill>
                  <a:srgbClr val="F286C4"/>
                </a:solidFill>
                <a:latin typeface="Consolas" panose="020B0609020204030204" pitchFamily="49" charset="0"/>
              </a:rPr>
              <a:t>elif</a:t>
            </a:r>
            <a:r>
              <a:rPr lang="en-GB">
                <a:solidFill>
                  <a:srgbClr val="F6F6F4"/>
                </a:solidFill>
                <a:latin typeface="Consolas" panose="020B0609020204030204" pitchFamily="49" charset="0"/>
              </a:rPr>
              <a:t>(Open.queue[vt1].g </a:t>
            </a:r>
            <a:r>
              <a:rPr lang="en-GB">
                <a:solidFill>
                  <a:srgbClr val="F286C4"/>
                </a:solidFill>
                <a:latin typeface="Consolas" panose="020B0609020204030204" pitchFamily="49" charset="0"/>
              </a:rPr>
              <a:t>&gt;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Open.queue.</a:t>
            </a:r>
            <a:r>
              <a:rPr lang="en-GB">
                <a:solidFill>
                  <a:srgbClr val="62E884"/>
                </a:solidFill>
                <a:latin typeface="Consolas" panose="020B0609020204030204" pitchFamily="49" charset="0"/>
              </a:rPr>
              <a:t>remove</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node_tmp.g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.g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data[</a:t>
            </a:r>
            <a:r>
              <a:rPr lang="en-GB">
                <a:solidFill>
                  <a:srgbClr val="BF9EEE"/>
                </a:solidFill>
                <a:latin typeface="Consolas" panose="020B0609020204030204" pitchFamily="49" charset="0"/>
              </a:rPr>
              <a:t>O</a:t>
            </a:r>
            <a:r>
              <a:rPr lang="en-GB">
                <a:solidFill>
                  <a:srgbClr val="F6F6F4"/>
                </a:solidFill>
                <a:latin typeface="Consolas" panose="020B0609020204030204" pitchFamily="49" charset="0"/>
              </a:rPr>
              <a:t>.name][i</a:t>
            </a:r>
            <a:r>
              <a:rPr lang="en-GB">
                <a:solidFill>
                  <a:srgbClr val="F286C4"/>
                </a:solidFill>
                <a:latin typeface="Consolas" panose="020B0609020204030204" pitchFamily="49" charset="0"/>
              </a:rPr>
              <a:t>+</a:t>
            </a:r>
            <a:r>
              <a:rPr lang="en-GB">
                <a:solidFill>
                  <a:srgbClr val="BF9EEE"/>
                </a:solidFill>
                <a:latin typeface="Consolas" panose="020B0609020204030204" pitchFamily="49" charset="0"/>
              </a:rPr>
              <a:t>1</a:t>
            </a:r>
            <a:r>
              <a:rPr lang="en-GB">
                <a:solidFill>
                  <a:srgbClr val="F6F6F4"/>
                </a:solidFill>
                <a:latin typeface="Consolas" panose="020B0609020204030204" pitchFamily="49" charset="0"/>
              </a:rPr>
              <a:t>]</a:t>
            </a:r>
          </a:p>
          <a:p>
            <a:r>
              <a:rPr lang="en-GB">
                <a:solidFill>
                  <a:srgbClr val="F6F6F4"/>
                </a:solidFill>
                <a:latin typeface="Consolas" panose="020B0609020204030204" pitchFamily="49" charset="0"/>
              </a:rPr>
              <a:t>              node_tmp.h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62E884"/>
                </a:solidFill>
                <a:latin typeface="Consolas" panose="020B0609020204030204" pitchFamily="49" charset="0"/>
              </a:rPr>
              <a:t>HX</a:t>
            </a:r>
            <a:r>
              <a:rPr lang="en-GB">
                <a:solidFill>
                  <a:srgbClr val="F6F6F4"/>
                </a:solidFill>
                <a:latin typeface="Consolas" panose="020B0609020204030204" pitchFamily="49" charset="0"/>
              </a:rPr>
              <a:t>(node_tmp.name, </a:t>
            </a:r>
            <a:r>
              <a:rPr lang="en-GB" i="1">
                <a:solidFill>
                  <a:srgbClr val="FFB86C"/>
                </a:solidFill>
                <a:latin typeface="Consolas" panose="020B0609020204030204" pitchFamily="49" charset="0"/>
              </a:rPr>
              <a:t>G</a:t>
            </a:r>
            <a:r>
              <a:rPr lang="en-GB">
                <a:solidFill>
                  <a:srgbClr val="F6F6F4"/>
                </a:solidFill>
                <a:latin typeface="Consolas" panose="020B0609020204030204" pitchFamily="49" charset="0"/>
              </a:rPr>
              <a:t>.name)</a:t>
            </a:r>
          </a:p>
          <a:p>
            <a:r>
              <a:rPr lang="en-GB">
                <a:solidFill>
                  <a:srgbClr val="F6F6F4"/>
                </a:solidFill>
                <a:latin typeface="Consolas" panose="020B0609020204030204" pitchFamily="49" charset="0"/>
              </a:rPr>
              <a:t>              node_tmp.par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O</a:t>
            </a:r>
            <a:endParaRPr lang="en-GB">
              <a:solidFill>
                <a:srgbClr val="F6F6F4"/>
              </a:solidFill>
              <a:latin typeface="Consolas" panose="020B0609020204030204" pitchFamily="49" charset="0"/>
            </a:endParaRPr>
          </a:p>
          <a:p>
            <a:r>
              <a:rPr lang="en-GB">
                <a:solidFill>
                  <a:srgbClr val="F6F6F4"/>
                </a:solidFill>
                <a:latin typeface="Consolas" panose="020B0609020204030204" pitchFamily="49" charset="0"/>
              </a:rPr>
              <a:t>                    Open.</a:t>
            </a:r>
            <a:r>
              <a:rPr lang="en-GB">
                <a:solidFill>
                  <a:srgbClr val="62E884"/>
                </a:solidFill>
                <a:latin typeface="Consolas" panose="020B0609020204030204" pitchFamily="49" charset="0"/>
              </a:rPr>
              <a:t>put</a:t>
            </a:r>
            <a:r>
              <a:rPr lang="en-GB">
                <a:solidFill>
                  <a:srgbClr val="F6F6F4"/>
                </a:solidFill>
                <a:latin typeface="Consolas" panose="020B0609020204030204" pitchFamily="49" charset="0"/>
              </a:rPr>
              <a:t>(node_tmp)</a:t>
            </a:r>
          </a:p>
          <a:p>
            <a:r>
              <a:rPr lang="en-GB">
                <a:solidFill>
                  <a:srgbClr val="F6F6F4"/>
                </a:solidFill>
                <a:latin typeface="Consolas" panose="020B0609020204030204" pitchFamily="49" charset="0"/>
              </a:rPr>
              <a:t>            i </a:t>
            </a:r>
            <a:r>
              <a:rPr lang="en-GB">
                <a:solidFill>
                  <a:srgbClr val="F286C4"/>
                </a:solidFill>
                <a:latin typeface="Consolas" panose="020B0609020204030204" pitchFamily="49" charset="0"/>
              </a:rPr>
              <a:t>+=</a:t>
            </a:r>
            <a:r>
              <a:rPr lang="en-GB">
                <a:solidFill>
                  <a:srgbClr val="F6F6F4"/>
                </a:solidFill>
                <a:latin typeface="Consolas" panose="020B0609020204030204" pitchFamily="49" charset="0"/>
              </a:rPr>
              <a:t> </a:t>
            </a:r>
            <a:r>
              <a:rPr lang="en-GB">
                <a:solidFill>
                  <a:srgbClr val="BF9EEE"/>
                </a:solidFill>
                <a:latin typeface="Consolas" panose="020B0609020204030204" pitchFamily="49" charset="0"/>
              </a:rPr>
              <a:t>2</a:t>
            </a:r>
            <a:endParaRPr lang="en-GB">
              <a:solidFill>
                <a:srgbClr val="F6F6F4"/>
              </a:solidFill>
              <a:latin typeface="Consolas" panose="020B0609020204030204" pitchFamily="49" charset="0"/>
            </a:endParaRPr>
          </a:p>
        </p:txBody>
      </p:sp>
      <p:sp>
        <p:nvSpPr>
          <p:cNvPr id="6" name="Slide Number Placeholder 5">
            <a:extLst>
              <a:ext uri="{FF2B5EF4-FFF2-40B4-BE49-F238E27FC236}">
                <a16:creationId xmlns:a16="http://schemas.microsoft.com/office/drawing/2014/main" id="{3D23A1D2-55F9-4C96-B051-6C1AE37F634B}"/>
              </a:ext>
            </a:extLst>
          </p:cNvPr>
          <p:cNvSpPr>
            <a:spLocks noGrp="1"/>
          </p:cNvSpPr>
          <p:nvPr>
            <p:ph type="sldNum" sz="quarter" idx="12"/>
          </p:nvPr>
        </p:nvSpPr>
        <p:spPr>
          <a:xfrm>
            <a:off x="11363528" y="6443970"/>
            <a:ext cx="753545" cy="365125"/>
          </a:xfrm>
        </p:spPr>
        <p:txBody>
          <a:bodyPr/>
          <a:lstStyle/>
          <a:p>
            <a:fld id="{3A98EE3D-8CD1-4C3F-BD1C-C98C9596463C}" type="slidenum">
              <a:rPr lang="en-US" sz="1800" smtClean="0">
                <a:latin typeface="Arial" panose="020B0604020202020204" pitchFamily="34" charset="0"/>
                <a:cs typeface="Arial" panose="020B0604020202020204" pitchFamily="34" charset="0"/>
              </a:rPr>
              <a:t>16</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06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Chi tiết thuật toán A Star</a:t>
            </a:r>
          </a:p>
        </p:txBody>
      </p:sp>
      <p:sp>
        <p:nvSpPr>
          <p:cNvPr id="7" name="TextBox 6">
            <a:extLst>
              <a:ext uri="{FF2B5EF4-FFF2-40B4-BE49-F238E27FC236}">
                <a16:creationId xmlns:a16="http://schemas.microsoft.com/office/drawing/2014/main" id="{36425A3C-746F-49DC-804C-F4247BF4A363}"/>
              </a:ext>
            </a:extLst>
          </p:cNvPr>
          <p:cNvSpPr txBox="1"/>
          <p:nvPr/>
        </p:nvSpPr>
        <p:spPr>
          <a:xfrm>
            <a:off x="166888" y="895823"/>
            <a:ext cx="11288601" cy="3416320"/>
          </a:xfrm>
          <a:prstGeom prst="rect">
            <a:avLst/>
          </a:prstGeom>
          <a:noFill/>
        </p:spPr>
        <p:txBody>
          <a:bodyPr wrap="square">
            <a:spAutoFit/>
          </a:bodyPr>
          <a:lstStyle/>
          <a:p>
            <a:r>
              <a:rPr lang="en-GB" sz="2400">
                <a:solidFill>
                  <a:srgbClr val="F286C4"/>
                </a:solidFill>
                <a:latin typeface="Consolas" panose="020B0609020204030204" pitchFamily="49" charset="0"/>
              </a:rPr>
              <a:t>def</a:t>
            </a:r>
            <a:r>
              <a:rPr lang="en-GB" sz="2400">
                <a:solidFill>
                  <a:srgbClr val="F6F6F4"/>
                </a:solidFill>
                <a:latin typeface="Consolas" panose="020B0609020204030204" pitchFamily="49" charset="0"/>
              </a:rPr>
              <a:t> </a:t>
            </a:r>
            <a:r>
              <a:rPr lang="en-GB" sz="2400">
                <a:solidFill>
                  <a:srgbClr val="62E884"/>
                </a:solidFill>
                <a:latin typeface="Consolas" panose="020B0609020204030204" pitchFamily="49" charset="0"/>
              </a:rPr>
              <a:t>HX</a:t>
            </a:r>
            <a:r>
              <a:rPr lang="en-GB" sz="2400">
                <a:solidFill>
                  <a:srgbClr val="F6F6F4"/>
                </a:solidFill>
                <a:latin typeface="Consolas" panose="020B0609020204030204" pitchFamily="49" charset="0"/>
              </a:rPr>
              <a:t>(</a:t>
            </a:r>
            <a:r>
              <a:rPr lang="en-GB" sz="2400" i="1">
                <a:solidFill>
                  <a:srgbClr val="FFB86C"/>
                </a:solidFill>
                <a:latin typeface="Consolas" panose="020B0609020204030204" pitchFamily="49" charset="0"/>
              </a:rPr>
              <a:t>X</a:t>
            </a:r>
            <a:r>
              <a:rPr lang="en-GB" sz="2400">
                <a:solidFill>
                  <a:srgbClr val="F6F6F4"/>
                </a:solidFill>
                <a:latin typeface="Consolas" panose="020B0609020204030204" pitchFamily="49" charset="0"/>
              </a:rPr>
              <a:t>, </a:t>
            </a:r>
            <a:r>
              <a:rPr lang="en-GB" sz="2400" i="1">
                <a:solidFill>
                  <a:srgbClr val="FFB86C"/>
                </a:solidFill>
                <a:latin typeface="Consolas" panose="020B0609020204030204" pitchFamily="49" charset="0"/>
              </a:rPr>
              <a:t>G</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vitriX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FFB86C"/>
                </a:solidFill>
                <a:latin typeface="Consolas" panose="020B0609020204030204" pitchFamily="49" charset="0"/>
              </a:rPr>
              <a:t>X</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vitriG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97E1F1"/>
                </a:solidFill>
                <a:latin typeface="Consolas" panose="020B0609020204030204" pitchFamily="49" charset="0"/>
              </a:rPr>
              <a:t>int</a:t>
            </a:r>
            <a:r>
              <a:rPr lang="en-GB" sz="2400">
                <a:solidFill>
                  <a:srgbClr val="F6F6F4"/>
                </a:solidFill>
                <a:latin typeface="Consolas" panose="020B0609020204030204" pitchFamily="49" charset="0"/>
              </a:rPr>
              <a:t>(</a:t>
            </a:r>
            <a:r>
              <a:rPr lang="en-GB" sz="2400" i="1">
                <a:solidFill>
                  <a:srgbClr val="FFB86C"/>
                </a:solidFill>
                <a:latin typeface="Consolas" panose="020B0609020204030204" pitchFamily="49" charset="0"/>
              </a:rPr>
              <a:t>G</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a:t>
            </a:r>
            <a:r>
              <a:rPr lang="en-GB" sz="2400">
                <a:solidFill>
                  <a:srgbClr val="BF9EEE"/>
                </a:solidFill>
                <a:latin typeface="Consolas" panose="020B0609020204030204" pitchFamily="49" charset="0"/>
              </a:rPr>
              <a:t>1</a:t>
            </a:r>
            <a:endParaRPr lang="en-GB" sz="2400">
              <a:solidFill>
                <a:srgbClr val="F6F6F4"/>
              </a:solidFill>
              <a:latin typeface="Consolas" panose="020B0609020204030204" pitchFamily="49" charset="0"/>
            </a:endParaRPr>
          </a:p>
          <a:p>
            <a:r>
              <a:rPr lang="en-GB" sz="2400">
                <a:solidFill>
                  <a:srgbClr val="F6F6F4"/>
                </a:solidFill>
                <a:latin typeface="Consolas" panose="020B0609020204030204" pitchFamily="49" charset="0"/>
              </a:rPr>
              <a:t>    vitriX_x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Todo[vitriX][</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vitriX_y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Todo[vitriX][</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vitriG_x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Todo[vitriG][</a:t>
            </a:r>
            <a:r>
              <a:rPr lang="en-GB" sz="2400">
                <a:solidFill>
                  <a:srgbClr val="BF9EEE"/>
                </a:solidFill>
                <a:latin typeface="Consolas" panose="020B0609020204030204" pitchFamily="49" charset="0"/>
              </a:rPr>
              <a:t>0</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vitriG_y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Todo[vitriG][</a:t>
            </a:r>
            <a:r>
              <a:rPr lang="en-GB" sz="2400">
                <a:solidFill>
                  <a:srgbClr val="BF9EEE"/>
                </a:solidFill>
                <a:latin typeface="Consolas" panose="020B0609020204030204" pitchFamily="49" charset="0"/>
              </a:rPr>
              <a:t>1</a:t>
            </a:r>
            <a:r>
              <a:rPr lang="en-GB" sz="2400">
                <a:solidFill>
                  <a:srgbClr val="F6F6F4"/>
                </a:solidFill>
                <a:latin typeface="Consolas" panose="020B0609020204030204" pitchFamily="49" charset="0"/>
              </a:rPr>
              <a:t>]</a:t>
            </a:r>
          </a:p>
          <a:p>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return</a:t>
            </a:r>
            <a:r>
              <a:rPr lang="en-GB" sz="2400">
                <a:solidFill>
                  <a:srgbClr val="F6F6F4"/>
                </a:solidFill>
                <a:latin typeface="Consolas" panose="020B0609020204030204" pitchFamily="49" charset="0"/>
              </a:rPr>
              <a:t> math.</a:t>
            </a:r>
            <a:r>
              <a:rPr lang="en-GB" sz="2400">
                <a:solidFill>
                  <a:srgbClr val="62E884"/>
                </a:solidFill>
                <a:latin typeface="Consolas" panose="020B0609020204030204" pitchFamily="49" charset="0"/>
              </a:rPr>
              <a:t>sqrt</a:t>
            </a:r>
            <a:r>
              <a:rPr lang="en-GB" sz="2400">
                <a:solidFill>
                  <a:srgbClr val="F6F6F4"/>
                </a:solidFill>
                <a:latin typeface="Consolas" panose="020B0609020204030204" pitchFamily="49" charset="0"/>
              </a:rPr>
              <a:t>((vitriX_x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vitriG_x)</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2</a:t>
            </a:r>
            <a:r>
              <a:rPr lang="en-GB" sz="2400">
                <a:solidFill>
                  <a:srgbClr val="F6F6F4"/>
                </a:solidFill>
                <a:latin typeface="Consolas" panose="020B0609020204030204" pitchFamily="49" charset="0"/>
              </a:rPr>
              <a:t>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(vitriX_y </a:t>
            </a:r>
            <a:r>
              <a:rPr lang="en-GB" sz="2400">
                <a:solidFill>
                  <a:srgbClr val="F286C4"/>
                </a:solidFill>
                <a:latin typeface="Consolas" panose="020B0609020204030204" pitchFamily="49" charset="0"/>
              </a:rPr>
              <a:t>-</a:t>
            </a:r>
            <a:r>
              <a:rPr lang="en-GB" sz="2400">
                <a:solidFill>
                  <a:srgbClr val="F6F6F4"/>
                </a:solidFill>
                <a:latin typeface="Consolas" panose="020B0609020204030204" pitchFamily="49" charset="0"/>
              </a:rPr>
              <a:t>       	vitriG_y)</a:t>
            </a:r>
            <a:r>
              <a:rPr lang="en-GB" sz="2400">
                <a:solidFill>
                  <a:srgbClr val="F286C4"/>
                </a:solidFill>
                <a:latin typeface="Consolas" panose="020B0609020204030204" pitchFamily="49" charset="0"/>
              </a:rPr>
              <a:t>**</a:t>
            </a:r>
            <a:r>
              <a:rPr lang="en-GB" sz="2400">
                <a:solidFill>
                  <a:srgbClr val="BF9EEE"/>
                </a:solidFill>
                <a:latin typeface="Consolas" panose="020B0609020204030204" pitchFamily="49" charset="0"/>
              </a:rPr>
              <a:t>2</a:t>
            </a:r>
            <a:r>
              <a:rPr lang="en-GB" sz="2400">
                <a:solidFill>
                  <a:srgbClr val="F6F6F4"/>
                </a:solidFill>
                <a:latin typeface="Consolas" panose="020B0609020204030204" pitchFamily="49" charset="0"/>
              </a:rPr>
              <a:t>)</a:t>
            </a:r>
          </a:p>
        </p:txBody>
      </p:sp>
      <p:sp>
        <p:nvSpPr>
          <p:cNvPr id="10" name="Slide Number Placeholder 9">
            <a:extLst>
              <a:ext uri="{FF2B5EF4-FFF2-40B4-BE49-F238E27FC236}">
                <a16:creationId xmlns:a16="http://schemas.microsoft.com/office/drawing/2014/main" id="{C76BDCE1-C8AA-4FEC-8CDC-A12649470092}"/>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17</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265648"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6633712" y="827091"/>
            <a:ext cx="5181600" cy="1754326"/>
          </a:xfrm>
          <a:prstGeom prst="rect">
            <a:avLst/>
          </a:prstGeom>
          <a:noFill/>
        </p:spPr>
        <p:txBody>
          <a:bodyPr wrap="square" rtlCol="0">
            <a:spAutoFit/>
          </a:bodyPr>
          <a:lstStyle/>
          <a:p>
            <a:r>
              <a:rPr lang="en-US" sz="3600">
                <a:solidFill>
                  <a:schemeClr val="accent6">
                    <a:lumMod val="60000"/>
                    <a:lumOff val="40000"/>
                  </a:schemeClr>
                </a:solidFill>
                <a:latin typeface="Arial" panose="020B0604020202020204" pitchFamily="34" charset="0"/>
                <a:cs typeface="Arial" panose="020B0604020202020204" pitchFamily="34" charset="0"/>
              </a:rPr>
              <a:t>Phần 4: Thực nghiệm đánh giá và phân tích kết quả</a:t>
            </a:r>
            <a:endParaRPr lang="en-GB" sz="36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99483FB-1134-4D0B-92B3-B3AA486F0321}"/>
              </a:ext>
            </a:extLst>
          </p:cNvPr>
          <p:cNvSpPr>
            <a:spLocks noGrp="1"/>
          </p:cNvSpPr>
          <p:nvPr>
            <p:ph idx="1"/>
          </p:nvPr>
        </p:nvSpPr>
        <p:spPr>
          <a:xfrm>
            <a:off x="6633711" y="3015802"/>
            <a:ext cx="5558288" cy="2285369"/>
          </a:xfrm>
        </p:spPr>
        <p:txBody>
          <a:bodyPr anchor="t">
            <a:normAutofit/>
          </a:bodyPr>
          <a:lstStyle/>
          <a:p>
            <a:pPr marL="36900" indent="0">
              <a:buNone/>
            </a:pPr>
            <a:r>
              <a:rPr lang="en-US" sz="2400">
                <a:latin typeface="Arial" panose="020B0604020202020204" pitchFamily="34" charset="0"/>
                <a:cs typeface="Arial" panose="020B0604020202020204" pitchFamily="34" charset="0"/>
              </a:rPr>
              <a:t>4.1 Thực nghiệm</a:t>
            </a:r>
          </a:p>
          <a:p>
            <a:pPr marL="36900" indent="0">
              <a:buNone/>
            </a:pPr>
            <a:r>
              <a:rPr lang="en-US" sz="2400">
                <a:latin typeface="Arial" panose="020B0604020202020204" pitchFamily="34" charset="0"/>
                <a:cs typeface="Arial" panose="020B0604020202020204" pitchFamily="34" charset="0"/>
              </a:rPr>
              <a:t>4.2 Đánh giá</a:t>
            </a:r>
          </a:p>
          <a:p>
            <a:pPr marL="36900" indent="0">
              <a:buNone/>
            </a:pPr>
            <a:r>
              <a:rPr lang="en-US" sz="2400">
                <a:latin typeface="Arial" panose="020B0604020202020204" pitchFamily="34" charset="0"/>
                <a:cs typeface="Arial" panose="020B0604020202020204" pitchFamily="34" charset="0"/>
              </a:rPr>
              <a:t>4.3 Phân tích kết quả</a:t>
            </a:r>
          </a:p>
          <a:p>
            <a:pPr marL="36900" indent="0">
              <a:buNone/>
            </a:pPr>
            <a:r>
              <a:rPr lang="en-US" sz="2400">
                <a:latin typeface="Arial" panose="020B0604020202020204" pitchFamily="34" charset="0"/>
                <a:cs typeface="Arial" panose="020B0604020202020204" pitchFamily="34" charset="0"/>
              </a:rPr>
              <a:t>4.4 Thực thi phần mềm</a:t>
            </a:r>
          </a:p>
        </p:txBody>
      </p:sp>
      <p:sp>
        <p:nvSpPr>
          <p:cNvPr id="7" name="Slide Number Placeholder 6">
            <a:extLst>
              <a:ext uri="{FF2B5EF4-FFF2-40B4-BE49-F238E27FC236}">
                <a16:creationId xmlns:a16="http://schemas.microsoft.com/office/drawing/2014/main" id="{C870AD6C-B93B-4639-898E-BE73D75992B2}"/>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18</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57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64E5E1-0228-4945-9794-D262A1F423AF}"/>
              </a:ext>
              <a:ext uri="{C183D7F6-B498-43B3-948B-1728B52AA6E4}">
                <adec:decorative xmlns:adec="http://schemas.microsoft.com/office/drawing/2017/decorative" val="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4969" b="24968"/>
          <a:stretch/>
        </p:blipFill>
        <p:spPr>
          <a:xfrm>
            <a:off x="20" y="10"/>
            <a:ext cx="12191980" cy="68579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ectangle 11">
            <a:extLst>
              <a:ext uri="{FF2B5EF4-FFF2-40B4-BE49-F238E27FC236}">
                <a16:creationId xmlns:a16="http://schemas.microsoft.com/office/drawing/2014/main" id="{056EA663-66E6-412C-8077-F601A14286E3}"/>
              </a:ext>
            </a:extLst>
          </p:cNvPr>
          <p:cNvSpPr/>
          <p:nvPr/>
        </p:nvSpPr>
        <p:spPr>
          <a:xfrm>
            <a:off x="2429161" y="800203"/>
            <a:ext cx="7712369" cy="701731"/>
          </a:xfrm>
          <a:prstGeom prst="rect">
            <a:avLst/>
          </a:prstGeom>
          <a:noFill/>
        </p:spPr>
        <p:txBody>
          <a:bodyPr wrap="none" lIns="91440" tIns="45720" rIns="91440" bIns="45720">
            <a:spAutoFit/>
          </a:bodyPr>
          <a:lstStyle/>
          <a:p>
            <a:pPr algn="ctr" defTabSz="457200">
              <a:lnSpc>
                <a:spcPct val="90000"/>
              </a:lnSpc>
              <a:spcBef>
                <a:spcPct val="0"/>
              </a:spcBef>
              <a:spcAft>
                <a:spcPts val="600"/>
              </a:spcAft>
            </a:pPr>
            <a:r>
              <a:rPr lang="en-US" sz="44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mj-ea"/>
                <a:cs typeface="Arial" panose="020B0604020202020204" pitchFamily="34" charset="0"/>
              </a:rPr>
              <a:t>Danh sách thành viên nhóm</a:t>
            </a:r>
            <a:endParaRPr lang="en-GB" sz="44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839C0F00-D6F9-440E-8729-3652C143490C}"/>
              </a:ext>
            </a:extLst>
          </p:cNvPr>
          <p:cNvPicPr>
            <a:picLocks noChangeAspect="1"/>
          </p:cNvPicPr>
          <p:nvPr/>
        </p:nvPicPr>
        <p:blipFill>
          <a:blip r:embed="rId4"/>
          <a:stretch>
            <a:fillRect/>
          </a:stretch>
        </p:blipFill>
        <p:spPr>
          <a:xfrm>
            <a:off x="1053607" y="1932252"/>
            <a:ext cx="2632363" cy="2632363"/>
          </a:xfrm>
          <a:prstGeom prst="rect">
            <a:avLst/>
          </a:prstGeom>
        </p:spPr>
      </p:pic>
      <p:pic>
        <p:nvPicPr>
          <p:cNvPr id="13" name="Picture 12" descr="Icon&#10;&#10;Description automatically generated">
            <a:extLst>
              <a:ext uri="{FF2B5EF4-FFF2-40B4-BE49-F238E27FC236}">
                <a16:creationId xmlns:a16="http://schemas.microsoft.com/office/drawing/2014/main" id="{83B0A9D7-7F66-4894-A790-A37442517C7D}"/>
              </a:ext>
            </a:extLst>
          </p:cNvPr>
          <p:cNvPicPr>
            <a:picLocks noChangeAspect="1"/>
          </p:cNvPicPr>
          <p:nvPr/>
        </p:nvPicPr>
        <p:blipFill>
          <a:blip r:embed="rId4"/>
          <a:stretch>
            <a:fillRect/>
          </a:stretch>
        </p:blipFill>
        <p:spPr>
          <a:xfrm>
            <a:off x="4779820" y="1932254"/>
            <a:ext cx="2632363" cy="2632363"/>
          </a:xfrm>
          <a:prstGeom prst="rect">
            <a:avLst/>
          </a:prstGeom>
        </p:spPr>
      </p:pic>
      <p:pic>
        <p:nvPicPr>
          <p:cNvPr id="16" name="Picture 15" descr="Icon&#10;&#10;Description automatically generated">
            <a:extLst>
              <a:ext uri="{FF2B5EF4-FFF2-40B4-BE49-F238E27FC236}">
                <a16:creationId xmlns:a16="http://schemas.microsoft.com/office/drawing/2014/main" id="{BC0802DF-7FAF-42E8-9BF0-756BF7FDC412}"/>
              </a:ext>
            </a:extLst>
          </p:cNvPr>
          <p:cNvPicPr>
            <a:picLocks noChangeAspect="1"/>
          </p:cNvPicPr>
          <p:nvPr/>
        </p:nvPicPr>
        <p:blipFill>
          <a:blip r:embed="rId4"/>
          <a:stretch>
            <a:fillRect/>
          </a:stretch>
        </p:blipFill>
        <p:spPr>
          <a:xfrm>
            <a:off x="8765387" y="1932254"/>
            <a:ext cx="2632363" cy="2632363"/>
          </a:xfrm>
          <a:prstGeom prst="rect">
            <a:avLst/>
          </a:prstGeom>
        </p:spPr>
      </p:pic>
      <p:sp>
        <p:nvSpPr>
          <p:cNvPr id="5" name="TextBox 4">
            <a:extLst>
              <a:ext uri="{FF2B5EF4-FFF2-40B4-BE49-F238E27FC236}">
                <a16:creationId xmlns:a16="http://schemas.microsoft.com/office/drawing/2014/main" id="{3D757F88-3E68-4D43-8A09-8B96202136F5}"/>
              </a:ext>
            </a:extLst>
          </p:cNvPr>
          <p:cNvSpPr txBox="1"/>
          <p:nvPr/>
        </p:nvSpPr>
        <p:spPr>
          <a:xfrm>
            <a:off x="568697" y="4682965"/>
            <a:ext cx="3602182"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Huỳnh Thanh Tuấn</a:t>
            </a:r>
          </a:p>
          <a:p>
            <a:pPr algn="ctr"/>
            <a:r>
              <a:rPr lang="en-US" sz="2800">
                <a:latin typeface="Arial" panose="020B0604020202020204" pitchFamily="34" charset="0"/>
                <a:cs typeface="Arial" panose="020B0604020202020204" pitchFamily="34" charset="0"/>
              </a:rPr>
              <a:t>20110120</a:t>
            </a:r>
            <a:endParaRPr lang="en-GB" sz="28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38B480-409B-4D92-8DE7-6DC1C458C6D4}"/>
              </a:ext>
            </a:extLst>
          </p:cNvPr>
          <p:cNvSpPr txBox="1"/>
          <p:nvPr/>
        </p:nvSpPr>
        <p:spPr>
          <a:xfrm>
            <a:off x="8398252" y="4771844"/>
            <a:ext cx="3366632"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Phan Hồng Sơn</a:t>
            </a:r>
          </a:p>
          <a:p>
            <a:pPr algn="ctr"/>
            <a:r>
              <a:rPr lang="en-US" sz="2800">
                <a:latin typeface="Arial" panose="020B0604020202020204" pitchFamily="34" charset="0"/>
                <a:cs typeface="Arial" panose="020B0604020202020204" pitchFamily="34" charset="0"/>
              </a:rPr>
              <a:t>20110560</a:t>
            </a:r>
            <a:endParaRPr lang="en-GB" sz="28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830F2A4-BF9A-46DB-918F-5E77DEAA8E95}"/>
              </a:ext>
            </a:extLst>
          </p:cNvPr>
          <p:cNvSpPr txBox="1"/>
          <p:nvPr/>
        </p:nvSpPr>
        <p:spPr>
          <a:xfrm>
            <a:off x="4384962" y="4771844"/>
            <a:ext cx="3422074" cy="954107"/>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Nguyễn Thành Đạt</a:t>
            </a:r>
          </a:p>
          <a:p>
            <a:pPr algn="ctr"/>
            <a:r>
              <a:rPr lang="en-US" sz="2800">
                <a:latin typeface="Arial" panose="020B0604020202020204" pitchFamily="34" charset="0"/>
                <a:cs typeface="Arial" panose="020B0604020202020204" pitchFamily="34" charset="0"/>
              </a:rPr>
              <a:t>20110121</a:t>
            </a:r>
            <a:endParaRPr lang="en-GB" sz="2800">
              <a:latin typeface="Arial" panose="020B0604020202020204" pitchFamily="34" charset="0"/>
              <a:cs typeface="Arial" panose="020B0604020202020204" pitchFamily="34" charset="0"/>
            </a:endParaRPr>
          </a:p>
        </p:txBody>
      </p:sp>
      <p:sp>
        <p:nvSpPr>
          <p:cNvPr id="23" name="Slide Number Placeholder 22">
            <a:extLst>
              <a:ext uri="{FF2B5EF4-FFF2-40B4-BE49-F238E27FC236}">
                <a16:creationId xmlns:a16="http://schemas.microsoft.com/office/drawing/2014/main" id="{79C0891D-99F6-438A-9269-2F59BB9F5669}"/>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pPr/>
              <a:t>1</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32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861791" y="835383"/>
            <a:ext cx="3382832" cy="3499549"/>
          </a:xfrm>
          <a:prstGeom prst="rect">
            <a:avLst/>
          </a:prstGeom>
        </p:spPr>
        <p:txBody>
          <a:bodyPr vert="horz" lIns="91440" tIns="45720" rIns="91440" bIns="45720" rtlCol="0" anchor="b">
            <a:normAutofit/>
          </a:bodyPr>
          <a:lstStyle/>
          <a:p>
            <a:pPr defTabSz="457200">
              <a:spcBef>
                <a:spcPct val="0"/>
              </a:spcBef>
              <a:spcAft>
                <a:spcPts val="600"/>
              </a:spcAft>
            </a:pPr>
            <a:r>
              <a:rPr lang="en-US" sz="4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Arial" panose="020B0604020202020204" pitchFamily="34" charset="0"/>
              </a:rPr>
              <a:t>Thực nghiệm</a:t>
            </a:r>
          </a:p>
        </p:txBody>
      </p:sp>
      <p:sp>
        <p:nvSpPr>
          <p:cNvPr id="81" name="Rectangle 8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7F461A2-663B-4C61-BECF-FA09F9849B84}"/>
              </a:ext>
            </a:extLst>
          </p:cNvPr>
          <p:cNvSpPr>
            <a:spLocks noGrp="1"/>
          </p:cNvSpPr>
          <p:nvPr>
            <p:ph type="sldNum" sz="quarter" idx="12"/>
          </p:nvPr>
        </p:nvSpPr>
        <p:spPr>
          <a:xfrm>
            <a:off x="10514011" y="6310313"/>
            <a:ext cx="753545" cy="365125"/>
          </a:xfrm>
        </p:spPr>
        <p:txBody>
          <a:bodyPr vert="horz" lIns="91440" tIns="45720" rIns="91440" bIns="45720" rtlCol="0" anchor="ctr">
            <a:normAutofit/>
          </a:bodyPr>
          <a:lstStyle/>
          <a:p>
            <a:pPr>
              <a:spcAft>
                <a:spcPts val="600"/>
              </a:spcAft>
            </a:pPr>
            <a:fld id="{3A98EE3D-8CD1-4C3F-BD1C-C98C9596463C}" type="slidenum">
              <a:rPr lang="en-US" sz="1000">
                <a:solidFill>
                  <a:schemeClr val="bg1">
                    <a:lumMod val="85000"/>
                    <a:lumOff val="15000"/>
                  </a:schemeClr>
                </a:solidFill>
              </a:rPr>
              <a:pPr>
                <a:spcAft>
                  <a:spcPts val="600"/>
                </a:spcAft>
              </a:pPr>
              <a:t>19</a:t>
            </a:fld>
            <a:endParaRPr lang="en-US" sz="1000">
              <a:solidFill>
                <a:schemeClr val="bg1">
                  <a:lumMod val="85000"/>
                  <a:lumOff val="15000"/>
                </a:schemeClr>
              </a:solidFill>
            </a:endParaRPr>
          </a:p>
        </p:txBody>
      </p:sp>
      <p:sp>
        <p:nvSpPr>
          <p:cNvPr id="14" name="TextBox 13">
            <a:extLst>
              <a:ext uri="{FF2B5EF4-FFF2-40B4-BE49-F238E27FC236}">
                <a16:creationId xmlns:a16="http://schemas.microsoft.com/office/drawing/2014/main" id="{BC112A52-BEE1-4809-A061-6A8D73494538}"/>
              </a:ext>
            </a:extLst>
          </p:cNvPr>
          <p:cNvSpPr txBox="1"/>
          <p:nvPr/>
        </p:nvSpPr>
        <p:spPr>
          <a:xfrm>
            <a:off x="7104700" y="508789"/>
            <a:ext cx="2638269" cy="646331"/>
          </a:xfrm>
          <a:prstGeom prst="rect">
            <a:avLst/>
          </a:prstGeom>
          <a:noFill/>
        </p:spPr>
        <p:txBody>
          <a:bodyPr wrap="square" rtlCol="0">
            <a:spAutoFit/>
          </a:bodyPr>
          <a:lstStyle/>
          <a:p>
            <a:pPr algn="ctr"/>
            <a:r>
              <a:rPr lang="en-US" sz="36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MAP A</a:t>
            </a:r>
            <a:endParaRPr lang="en-GB" sz="36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FBAA9098-C4F3-4979-86B4-2D784B25BB10}"/>
              </a:ext>
            </a:extLst>
          </p:cNvPr>
          <p:cNvGraphicFramePr>
            <a:graphicFrameLocks noGrp="1"/>
          </p:cNvGraphicFramePr>
          <p:nvPr>
            <p:extLst>
              <p:ext uri="{D42A27DB-BD31-4B8C-83A1-F6EECF244321}">
                <p14:modId xmlns:p14="http://schemas.microsoft.com/office/powerpoint/2010/main" val="411776023"/>
              </p:ext>
            </p:extLst>
          </p:nvPr>
        </p:nvGraphicFramePr>
        <p:xfrm>
          <a:off x="4796852" y="1394085"/>
          <a:ext cx="7225258" cy="4077325"/>
        </p:xfrm>
        <a:graphic>
          <a:graphicData uri="http://schemas.openxmlformats.org/drawingml/2006/table">
            <a:tbl>
              <a:tblPr firstRow="1" firstCol="1" bandRow="1">
                <a:tableStyleId>{5C22544A-7EE6-4342-B048-85BDC9FD1C3A}</a:tableStyleId>
              </a:tblPr>
              <a:tblGrid>
                <a:gridCol w="1081056">
                  <a:extLst>
                    <a:ext uri="{9D8B030D-6E8A-4147-A177-3AD203B41FA5}">
                      <a16:colId xmlns:a16="http://schemas.microsoft.com/office/drawing/2014/main" val="590584400"/>
                    </a:ext>
                  </a:extLst>
                </a:gridCol>
                <a:gridCol w="1081056">
                  <a:extLst>
                    <a:ext uri="{9D8B030D-6E8A-4147-A177-3AD203B41FA5}">
                      <a16:colId xmlns:a16="http://schemas.microsoft.com/office/drawing/2014/main" val="749598005"/>
                    </a:ext>
                  </a:extLst>
                </a:gridCol>
                <a:gridCol w="902182">
                  <a:extLst>
                    <a:ext uri="{9D8B030D-6E8A-4147-A177-3AD203B41FA5}">
                      <a16:colId xmlns:a16="http://schemas.microsoft.com/office/drawing/2014/main" val="111814000"/>
                    </a:ext>
                  </a:extLst>
                </a:gridCol>
                <a:gridCol w="1141390">
                  <a:extLst>
                    <a:ext uri="{9D8B030D-6E8A-4147-A177-3AD203B41FA5}">
                      <a16:colId xmlns:a16="http://schemas.microsoft.com/office/drawing/2014/main" val="2175616732"/>
                    </a:ext>
                  </a:extLst>
                </a:gridCol>
                <a:gridCol w="1141390">
                  <a:extLst>
                    <a:ext uri="{9D8B030D-6E8A-4147-A177-3AD203B41FA5}">
                      <a16:colId xmlns:a16="http://schemas.microsoft.com/office/drawing/2014/main" val="1835753515"/>
                    </a:ext>
                  </a:extLst>
                </a:gridCol>
                <a:gridCol w="977422">
                  <a:extLst>
                    <a:ext uri="{9D8B030D-6E8A-4147-A177-3AD203B41FA5}">
                      <a16:colId xmlns:a16="http://schemas.microsoft.com/office/drawing/2014/main" val="2788755720"/>
                    </a:ext>
                  </a:extLst>
                </a:gridCol>
                <a:gridCol w="900762">
                  <a:extLst>
                    <a:ext uri="{9D8B030D-6E8A-4147-A177-3AD203B41FA5}">
                      <a16:colId xmlns:a16="http://schemas.microsoft.com/office/drawing/2014/main" val="754432473"/>
                    </a:ext>
                  </a:extLst>
                </a:gridCol>
              </a:tblGrid>
              <a:tr h="396047">
                <a:tc rowSpan="2">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Lần</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3">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A Star</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GB"/>
                    </a:p>
                  </a:txBody>
                  <a:tcPr/>
                </a:tc>
                <a:tc hMerge="1">
                  <a:txBody>
                    <a:bodyPr/>
                    <a:lstStyle/>
                    <a:p>
                      <a:endParaRPr lang="en-GB"/>
                    </a:p>
                  </a:txBody>
                  <a:tcPr/>
                </a:tc>
                <a:tc gridSpan="3">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UCS</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57531645"/>
                  </a:ext>
                </a:extLst>
              </a:tr>
              <a:tr h="797472">
                <a:tc vMerge="1">
                  <a:txBody>
                    <a:bodyPr/>
                    <a:lstStyle/>
                    <a:p>
                      <a:endParaRPr lang="en-GB"/>
                    </a:p>
                  </a:txBody>
                  <a:tcP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Thời gian(s)</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Số đỉnh duyệt</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Chi phí</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Thời gian(s)</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Số đỉnh duyệt</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Arial" panose="020B0604020202020204" pitchFamily="34" charset="0"/>
                          <a:cs typeface="Arial" panose="020B0604020202020204" pitchFamily="34" charset="0"/>
                        </a:rPr>
                        <a:t>Chi phí</a:t>
                      </a:r>
                      <a:endParaRPr lang="en-GB" sz="1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38845603"/>
                  </a:ext>
                </a:extLst>
              </a:tr>
              <a:tr h="396047">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0.02751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9</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32.5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0.044685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23</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56725462"/>
                  </a:ext>
                </a:extLst>
              </a:tr>
              <a:tr h="389445">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0.03829</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11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36.5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0.04953</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27</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27.5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13680827"/>
                  </a:ext>
                </a:extLst>
              </a:tr>
              <a:tr h="396047">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0.040763</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41.5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0.046005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27</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41.5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38620208"/>
                  </a:ext>
                </a:extLst>
              </a:tr>
              <a:tr h="396047">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ea typeface="Calibri" panose="020F0502020204030204" pitchFamily="34" charset="0"/>
                          <a:cs typeface="Arial" panose="020B0604020202020204" pitchFamily="34" charset="0"/>
                        </a:rPr>
                        <a:t>0.018981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12</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27</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0.028125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27</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93886657"/>
                  </a:ext>
                </a:extLst>
              </a:tr>
              <a:tr h="389445">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0.038005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19</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30.5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0.055874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26</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30.5</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65704270"/>
                  </a:ext>
                </a:extLst>
              </a:tr>
              <a:tr h="916775">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Trung bình</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0.0327098</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14.4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33.6</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0.0448438</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25.4</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US" sz="1400">
                          <a:effectLst/>
                          <a:latin typeface="Arial" panose="020B0604020202020204" pitchFamily="34" charset="0"/>
                          <a:cs typeface="Arial" panose="020B0604020202020204" pitchFamily="34" charset="0"/>
                        </a:rPr>
                        <a:t>30.1</a:t>
                      </a:r>
                      <a:endParaRPr lang="en-GB"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6795738"/>
                  </a:ext>
                </a:extLst>
              </a:tr>
            </a:tbl>
          </a:graphicData>
        </a:graphic>
      </p:graphicFrame>
    </p:spTree>
    <p:extLst>
      <p:ext uri="{BB962C8B-B14F-4D97-AF65-F5344CB8AC3E}">
        <p14:creationId xmlns:p14="http://schemas.microsoft.com/office/powerpoint/2010/main" val="390844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861791" y="835383"/>
            <a:ext cx="3382832" cy="3499549"/>
          </a:xfrm>
          <a:prstGeom prst="rect">
            <a:avLst/>
          </a:prstGeom>
        </p:spPr>
        <p:txBody>
          <a:bodyPr vert="horz" lIns="91440" tIns="45720" rIns="91440" bIns="45720" rtlCol="0" anchor="b">
            <a:normAutofit/>
          </a:bodyPr>
          <a:lstStyle/>
          <a:p>
            <a:pPr defTabSz="457200">
              <a:spcBef>
                <a:spcPct val="0"/>
              </a:spcBef>
              <a:spcAft>
                <a:spcPts val="600"/>
              </a:spcAft>
            </a:pPr>
            <a:r>
              <a:rPr lang="en-US" sz="4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Arial" panose="020B0604020202020204" pitchFamily="34" charset="0"/>
              </a:rPr>
              <a:t>Thực nghiệm</a:t>
            </a:r>
          </a:p>
        </p:txBody>
      </p:sp>
      <p:sp>
        <p:nvSpPr>
          <p:cNvPr id="74" name="Rectangle 7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7F461A2-663B-4C61-BECF-FA09F9849B84}"/>
              </a:ext>
            </a:extLst>
          </p:cNvPr>
          <p:cNvSpPr>
            <a:spLocks noGrp="1"/>
          </p:cNvSpPr>
          <p:nvPr>
            <p:ph type="sldNum" sz="quarter" idx="12"/>
          </p:nvPr>
        </p:nvSpPr>
        <p:spPr>
          <a:xfrm>
            <a:off x="10514011" y="6310313"/>
            <a:ext cx="753545" cy="365125"/>
          </a:xfrm>
        </p:spPr>
        <p:txBody>
          <a:bodyPr vert="horz" lIns="91440" tIns="45720" rIns="91440" bIns="45720" rtlCol="0" anchor="ctr">
            <a:normAutofit lnSpcReduction="10000"/>
          </a:bodyPr>
          <a:lstStyle/>
          <a:p>
            <a:pPr>
              <a:spcAft>
                <a:spcPts val="600"/>
              </a:spcAft>
            </a:pPr>
            <a:fld id="{3A98EE3D-8CD1-4C3F-BD1C-C98C9596463C}" type="slidenum">
              <a:rPr lang="en-US" sz="1800">
                <a:solidFill>
                  <a:schemeClr val="bg1">
                    <a:lumMod val="85000"/>
                    <a:lumOff val="15000"/>
                  </a:schemeClr>
                </a:solidFill>
                <a:latin typeface="Arial" panose="020B0604020202020204" pitchFamily="34" charset="0"/>
                <a:cs typeface="Arial" panose="020B0604020202020204" pitchFamily="34" charset="0"/>
              </a:rPr>
              <a:pPr>
                <a:spcAft>
                  <a:spcPts val="600"/>
                </a:spcAft>
              </a:pPr>
              <a:t>20</a:t>
            </a:fld>
            <a:endParaRPr lang="en-US" sz="1800">
              <a:solidFill>
                <a:schemeClr val="bg1">
                  <a:lumMod val="85000"/>
                  <a:lumOff val="15000"/>
                </a:schemeClr>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90FDF711-1CF1-4424-A33F-65A1A4FB61FE}"/>
              </a:ext>
            </a:extLst>
          </p:cNvPr>
          <p:cNvGraphicFramePr>
            <a:graphicFrameLocks noGrp="1"/>
          </p:cNvGraphicFramePr>
          <p:nvPr>
            <p:extLst>
              <p:ext uri="{D42A27DB-BD31-4B8C-83A1-F6EECF244321}">
                <p14:modId xmlns:p14="http://schemas.microsoft.com/office/powerpoint/2010/main" val="1445493047"/>
              </p:ext>
            </p:extLst>
          </p:nvPr>
        </p:nvGraphicFramePr>
        <p:xfrm>
          <a:off x="4886793" y="1289154"/>
          <a:ext cx="7030387" cy="4182261"/>
        </p:xfrm>
        <a:graphic>
          <a:graphicData uri="http://schemas.openxmlformats.org/drawingml/2006/table">
            <a:tbl>
              <a:tblPr firstRow="1" firstCol="1" bandRow="1"/>
              <a:tblGrid>
                <a:gridCol w="902022">
                  <a:extLst>
                    <a:ext uri="{9D8B030D-6E8A-4147-A177-3AD203B41FA5}">
                      <a16:colId xmlns:a16="http://schemas.microsoft.com/office/drawing/2014/main" val="1048365629"/>
                    </a:ext>
                  </a:extLst>
                </a:gridCol>
                <a:gridCol w="1217650">
                  <a:extLst>
                    <a:ext uri="{9D8B030D-6E8A-4147-A177-3AD203B41FA5}">
                      <a16:colId xmlns:a16="http://schemas.microsoft.com/office/drawing/2014/main" val="2067932092"/>
                    </a:ext>
                  </a:extLst>
                </a:gridCol>
                <a:gridCol w="856932">
                  <a:extLst>
                    <a:ext uri="{9D8B030D-6E8A-4147-A177-3AD203B41FA5}">
                      <a16:colId xmlns:a16="http://schemas.microsoft.com/office/drawing/2014/main" val="3161083178"/>
                    </a:ext>
                  </a:extLst>
                </a:gridCol>
                <a:gridCol w="1035557">
                  <a:extLst>
                    <a:ext uri="{9D8B030D-6E8A-4147-A177-3AD203B41FA5}">
                      <a16:colId xmlns:a16="http://schemas.microsoft.com/office/drawing/2014/main" val="2055415519"/>
                    </a:ext>
                  </a:extLst>
                </a:gridCol>
                <a:gridCol w="1217650">
                  <a:extLst>
                    <a:ext uri="{9D8B030D-6E8A-4147-A177-3AD203B41FA5}">
                      <a16:colId xmlns:a16="http://schemas.microsoft.com/office/drawing/2014/main" val="1270708823"/>
                    </a:ext>
                  </a:extLst>
                </a:gridCol>
                <a:gridCol w="1054633">
                  <a:extLst>
                    <a:ext uri="{9D8B030D-6E8A-4147-A177-3AD203B41FA5}">
                      <a16:colId xmlns:a16="http://schemas.microsoft.com/office/drawing/2014/main" val="661537413"/>
                    </a:ext>
                  </a:extLst>
                </a:gridCol>
                <a:gridCol w="745943">
                  <a:extLst>
                    <a:ext uri="{9D8B030D-6E8A-4147-A177-3AD203B41FA5}">
                      <a16:colId xmlns:a16="http://schemas.microsoft.com/office/drawing/2014/main" val="1840882307"/>
                    </a:ext>
                  </a:extLst>
                </a:gridCol>
              </a:tblGrid>
              <a:tr h="508700">
                <a:tc rowSpan="2">
                  <a:txBody>
                    <a:bodyPr/>
                    <a:lstStyle/>
                    <a:p>
                      <a:pPr algn="ctr" fontAlgn="ctr">
                        <a:lnSpc>
                          <a:spcPct val="107000"/>
                        </a:lnSpc>
                        <a:spcBef>
                          <a:spcPts val="0"/>
                        </a:spcBef>
                        <a:spcAft>
                          <a:spcPts val="800"/>
                        </a:spcAft>
                      </a:pPr>
                      <a:r>
                        <a:rPr lang="en-US" sz="1800" b="0" i="0" u="none" strike="noStrike">
                          <a:solidFill>
                            <a:schemeClr val="bg1"/>
                          </a:solidFill>
                          <a:effectLst/>
                          <a:latin typeface="Arial" panose="020B0604020202020204" pitchFamily="34" charset="0"/>
                          <a:ea typeface="SimSun" panose="02010600030101010101" pitchFamily="2" charset="-122"/>
                          <a:cs typeface="Arial" panose="020B0604020202020204" pitchFamily="34" charset="0"/>
                        </a:rPr>
                        <a:t>Lần</a:t>
                      </a:r>
                      <a:endParaRPr lang="en-US" sz="2400" b="0" i="0" u="none" strike="noStrike">
                        <a:solidFill>
                          <a:schemeClr val="bg1"/>
                        </a:solidFill>
                        <a:effectLst/>
                        <a:latin typeface="Arial" panose="020B0604020202020204" pitchFamily="34" charset="0"/>
                        <a:cs typeface="Arial" panose="020B0604020202020204" pitchFamily="34" charset="0"/>
                      </a:endParaRPr>
                    </a:p>
                  </a:txBody>
                  <a:tcPr marL="113063" marR="113063" marT="56532" marB="565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gridSpan="3">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A Star</a:t>
                      </a:r>
                      <a:endParaRPr lang="en-US" sz="2400" b="0" i="0" u="none" strike="noStrike">
                        <a:effectLst/>
                        <a:latin typeface="Arial" panose="020B0604020202020204" pitchFamily="34" charset="0"/>
                        <a:cs typeface="Arial" panose="020B0604020202020204" pitchFamily="34" charset="0"/>
                      </a:endParaRPr>
                    </a:p>
                  </a:txBody>
                  <a:tcPr marL="113063" marR="113063" marT="56532" marB="565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GB"/>
                    </a:p>
                  </a:txBody>
                  <a:tcPr/>
                </a:tc>
                <a:tc hMerge="1">
                  <a:txBody>
                    <a:bodyPr/>
                    <a:lstStyle/>
                    <a:p>
                      <a:endParaRPr lang="en-GB"/>
                    </a:p>
                  </a:txBody>
                  <a:tcPr/>
                </a:tc>
                <a:tc gridSpan="3">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UCS</a:t>
                      </a:r>
                      <a:endParaRPr lang="en-US" sz="2400" b="0" i="0" u="none" strike="noStrike">
                        <a:effectLst/>
                        <a:latin typeface="Arial" panose="020B0604020202020204" pitchFamily="34" charset="0"/>
                        <a:cs typeface="Arial" panose="020B0604020202020204" pitchFamily="34" charset="0"/>
                      </a:endParaRPr>
                    </a:p>
                  </a:txBody>
                  <a:tcPr marL="113063" marR="113063" marT="56532" marB="5653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14519528"/>
                  </a:ext>
                </a:extLst>
              </a:tr>
              <a:tr h="1038734">
                <a:tc vMerge="1">
                  <a:txBody>
                    <a:bodyPr/>
                    <a:lstStyle/>
                    <a:p>
                      <a:endParaRPr lang="en-GB"/>
                    </a:p>
                  </a:txBody>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Thời gian(s)</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Số đỉnh duyệt</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Chi phí</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Thời gian(s)</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Số đỉnh duyệt</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Chi phí</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80EA"/>
                    </a:solidFill>
                  </a:tcPr>
                </a:tc>
                <a:extLst>
                  <a:ext uri="{0D108BD9-81ED-4DB2-BD59-A6C34878D82A}">
                    <a16:rowId xmlns:a16="http://schemas.microsoft.com/office/drawing/2014/main" val="779368177"/>
                  </a:ext>
                </a:extLst>
              </a:tr>
              <a:tr h="384629">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1</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0.006144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8</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21</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0.010509</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23</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17</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extLst>
                  <a:ext uri="{0D108BD9-81ED-4DB2-BD59-A6C34878D82A}">
                    <a16:rowId xmlns:a16="http://schemas.microsoft.com/office/drawing/2014/main" val="2857934956"/>
                  </a:ext>
                </a:extLst>
              </a:tr>
              <a:tr h="384629">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0.005704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11</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30</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0.013033</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30</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30</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102603104"/>
                  </a:ext>
                </a:extLst>
              </a:tr>
              <a:tr h="384629">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0.007968</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9</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25</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0.011339</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31</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25</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extLst>
                  <a:ext uri="{0D108BD9-81ED-4DB2-BD59-A6C34878D82A}">
                    <a16:rowId xmlns:a16="http://schemas.microsoft.com/office/drawing/2014/main" val="1290381592"/>
                  </a:ext>
                </a:extLst>
              </a:tr>
              <a:tr h="384629">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0.005119</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11</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23</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0.01404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22</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23</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672223834"/>
                  </a:ext>
                </a:extLst>
              </a:tr>
              <a:tr h="384629">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5</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0.00974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10</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32</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0.013404</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30</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tc>
                  <a:txBody>
                    <a:bodyPr/>
                    <a:lstStyle/>
                    <a:p>
                      <a:pPr algn="ctr" fontAlgn="t">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32</a:t>
                      </a:r>
                      <a:endParaRPr lang="en-US" sz="2400" b="0" i="0" u="none" strike="noStrike">
                        <a:effectLst/>
                        <a:latin typeface="Arial" panose="020B0604020202020204" pitchFamily="34" charset="0"/>
                        <a:cs typeface="Arial" panose="020B0604020202020204" pitchFamily="34" charset="0"/>
                      </a:endParaRPr>
                    </a:p>
                  </a:txBody>
                  <a:tcPr marL="84797" marR="84797" marT="117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6EE"/>
                    </a:solidFill>
                  </a:tcPr>
                </a:tc>
                <a:extLst>
                  <a:ext uri="{0D108BD9-81ED-4DB2-BD59-A6C34878D82A}">
                    <a16:rowId xmlns:a16="http://schemas.microsoft.com/office/drawing/2014/main" val="3176767553"/>
                  </a:ext>
                </a:extLst>
              </a:tr>
              <a:tr h="711682">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Trung bình</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0.006935</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9.8</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26.2</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0.012465</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27.2</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fontAlgn="ctr">
                        <a:lnSpc>
                          <a:spcPct val="107000"/>
                        </a:lnSpc>
                        <a:spcBef>
                          <a:spcPts val="0"/>
                        </a:spcBef>
                        <a:spcAft>
                          <a:spcPts val="800"/>
                        </a:spcAft>
                      </a:pPr>
                      <a:r>
                        <a:rPr lang="en-US" sz="1800" b="0" i="0" u="none" strike="noStrike">
                          <a:solidFill>
                            <a:srgbClr val="000000"/>
                          </a:solidFill>
                          <a:effectLst/>
                          <a:latin typeface="Arial" panose="020B0604020202020204" pitchFamily="34" charset="0"/>
                          <a:ea typeface="SimSun" panose="02010600030101010101" pitchFamily="2" charset="-122"/>
                          <a:cs typeface="Arial" panose="020B0604020202020204" pitchFamily="34" charset="0"/>
                        </a:rPr>
                        <a:t>25.4</a:t>
                      </a:r>
                      <a:endParaRPr lang="en-US" sz="2400" b="0" i="0" u="none" strike="noStrike">
                        <a:effectLst/>
                        <a:latin typeface="Arial" panose="020B0604020202020204" pitchFamily="34" charset="0"/>
                        <a:cs typeface="Arial" panose="020B0604020202020204" pitchFamily="34" charset="0"/>
                      </a:endParaRPr>
                    </a:p>
                  </a:txBody>
                  <a:tcPr marL="84797" marR="84797" marT="1177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2286926303"/>
                  </a:ext>
                </a:extLst>
              </a:tr>
            </a:tbl>
          </a:graphicData>
        </a:graphic>
      </p:graphicFrame>
      <p:sp>
        <p:nvSpPr>
          <p:cNvPr id="3" name="TextBox 2">
            <a:extLst>
              <a:ext uri="{FF2B5EF4-FFF2-40B4-BE49-F238E27FC236}">
                <a16:creationId xmlns:a16="http://schemas.microsoft.com/office/drawing/2014/main" id="{AA638C96-097B-43E4-8FB5-52375961F7E2}"/>
              </a:ext>
            </a:extLst>
          </p:cNvPr>
          <p:cNvSpPr txBox="1"/>
          <p:nvPr/>
        </p:nvSpPr>
        <p:spPr>
          <a:xfrm>
            <a:off x="7045377" y="284813"/>
            <a:ext cx="2638269" cy="646331"/>
          </a:xfrm>
          <a:prstGeom prst="rect">
            <a:avLst/>
          </a:prstGeom>
          <a:noFill/>
        </p:spPr>
        <p:txBody>
          <a:bodyPr wrap="square" rtlCol="0">
            <a:spAutoFit/>
          </a:bodyPr>
          <a:lstStyle/>
          <a:p>
            <a:pPr algn="ctr"/>
            <a:r>
              <a:rPr lang="en-US" sz="36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MAP B</a:t>
            </a:r>
            <a:endParaRPr lang="en-GB" sz="36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5125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Đánh giá</a:t>
            </a:r>
          </a:p>
        </p:txBody>
      </p:sp>
      <p:sp>
        <p:nvSpPr>
          <p:cNvPr id="6" name="Slide Number Placeholder 5">
            <a:extLst>
              <a:ext uri="{FF2B5EF4-FFF2-40B4-BE49-F238E27FC236}">
                <a16:creationId xmlns:a16="http://schemas.microsoft.com/office/drawing/2014/main" id="{73C7016D-C59D-4A7C-84C9-D79C78219190}"/>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21</a:t>
            </a:fld>
            <a:endParaRPr lang="en-US"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159EA0B-D4D4-4CE3-ABFA-D7CCA16FA27D}"/>
              </a:ext>
            </a:extLst>
          </p:cNvPr>
          <p:cNvSpPr txBox="1"/>
          <p:nvPr/>
        </p:nvSpPr>
        <p:spPr>
          <a:xfrm>
            <a:off x="809469" y="2074449"/>
            <a:ext cx="5121639" cy="1841530"/>
          </a:xfrm>
          <a:prstGeom prst="rect">
            <a:avLst/>
          </a:prstGeom>
          <a:noFill/>
          <a:ln>
            <a:solidFill>
              <a:srgbClr val="FFFF00"/>
            </a:solidFill>
          </a:ln>
        </p:spPr>
        <p:txBody>
          <a:bodyPr wrap="square" rtlCol="0">
            <a:spAutoFit/>
          </a:bodyPr>
          <a:lstStyle/>
          <a:p>
            <a:pPr algn="ctr">
              <a:lnSpc>
                <a:spcPct val="150000"/>
              </a:lnSpc>
            </a:pPr>
            <a:r>
              <a:rPr lang="en-US" sz="2400">
                <a:latin typeface="Arial" panose="020B0604020202020204" pitchFamily="34" charset="0"/>
                <a:cs typeface="Arial" panose="020B0604020202020204" pitchFamily="34" charset="0"/>
              </a:rPr>
              <a:t>Thuật toán A Star</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Cho kết quả tìm kiếm nhanh</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Số lượng đỉnh duyệt qua ít</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Chi phí không đảm bảo là thấp nhất</a:t>
            </a:r>
            <a:endParaRPr lang="en-GB">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2CBE8B5-ED20-4E2A-A428-9DB61A0E3E0F}"/>
              </a:ext>
            </a:extLst>
          </p:cNvPr>
          <p:cNvSpPr txBox="1"/>
          <p:nvPr/>
        </p:nvSpPr>
        <p:spPr>
          <a:xfrm>
            <a:off x="6500734" y="2110236"/>
            <a:ext cx="5121639" cy="1841530"/>
          </a:xfrm>
          <a:prstGeom prst="rect">
            <a:avLst/>
          </a:prstGeom>
          <a:noFill/>
          <a:ln>
            <a:solidFill>
              <a:srgbClr val="FFFF00"/>
            </a:solidFill>
          </a:ln>
        </p:spPr>
        <p:txBody>
          <a:bodyPr wrap="square" rtlCol="0">
            <a:spAutoFit/>
          </a:bodyPr>
          <a:lstStyle/>
          <a:p>
            <a:pPr algn="ctr">
              <a:lnSpc>
                <a:spcPct val="150000"/>
              </a:lnSpc>
            </a:pPr>
            <a:r>
              <a:rPr lang="en-US" sz="2400">
                <a:latin typeface="Arial" panose="020B0604020202020204" pitchFamily="34" charset="0"/>
                <a:cs typeface="Arial" panose="020B0604020202020204" pitchFamily="34" charset="0"/>
              </a:rPr>
              <a:t>Thuật toán UCS</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Cho kết quả tìm kiếm chậm hơn A star</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Số lượng đỉnh duyệt qua nhiều</a:t>
            </a:r>
          </a:p>
          <a:p>
            <a:pPr marL="285750" indent="-285750">
              <a:lnSpc>
                <a:spcPct val="150000"/>
              </a:lnSpc>
              <a:buFont typeface="Wingdings" panose="05000000000000000000" pitchFamily="2" charset="2"/>
              <a:buChar char="Ø"/>
            </a:pPr>
            <a:r>
              <a:rPr lang="en-US">
                <a:latin typeface="Arial" panose="020B0604020202020204" pitchFamily="34" charset="0"/>
                <a:cs typeface="Arial" panose="020B0604020202020204" pitchFamily="34" charset="0"/>
              </a:rPr>
              <a:t>Chi phí đảm bảo là thấp nhất</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53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Phân tích kết quả</a:t>
            </a:r>
          </a:p>
        </p:txBody>
      </p:sp>
      <p:sp>
        <p:nvSpPr>
          <p:cNvPr id="6" name="Slide Number Placeholder 5">
            <a:extLst>
              <a:ext uri="{FF2B5EF4-FFF2-40B4-BE49-F238E27FC236}">
                <a16:creationId xmlns:a16="http://schemas.microsoft.com/office/drawing/2014/main" id="{E816E5D7-B0D8-4458-A55E-855F1CF6D904}"/>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22</a:t>
            </a:fld>
            <a:endParaRPr lang="en-US"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D4CE048-7BCB-445A-AC29-B07731DAAF03}"/>
              </a:ext>
            </a:extLst>
          </p:cNvPr>
          <p:cNvSpPr txBox="1"/>
          <p:nvPr/>
        </p:nvSpPr>
        <p:spPr>
          <a:xfrm>
            <a:off x="451700" y="1538309"/>
            <a:ext cx="11288601" cy="3970318"/>
          </a:xfrm>
          <a:prstGeom prst="rect">
            <a:avLst/>
          </a:prstGeom>
          <a:noFill/>
        </p:spPr>
        <p:txBody>
          <a:bodyPr wrap="square" rtlCol="0">
            <a:spAutoFit/>
          </a:bodyPr>
          <a:lstStyle/>
          <a:p>
            <a:pPr marL="285750" indent="-285750" algn="just">
              <a:buFont typeface="Wingdings" panose="05000000000000000000" pitchFamily="2" charset="2"/>
              <a:buChar char="q"/>
            </a:pP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Thuật toán A* do có hàm h(x) giúp định hướng khoảng cách đến điểm kết thúc nên số lượng đỉnh duyệt qua là ít hơn dẫn đến thời gian cho ra kết quả là nhanh hơn so với thuật toán UCS số lượng đỉnh duyệt qua nhiều nên thời gian chạy chậm hơn. </a:t>
            </a:r>
            <a:endParaRPr lang="en-US" sz="2800">
              <a:latin typeface="Arial" panose="020B0604020202020204" pitchFamily="34" charset="0"/>
              <a:cs typeface="Arial" panose="020B0604020202020204" pitchFamily="34" charset="0"/>
            </a:endParaRPr>
          </a:p>
          <a:p>
            <a:pPr algn="just"/>
            <a:endParaRPr lang="en-US" sz="280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Thuật toán A* không đảm bảo cho ra chi phí là thấp nhất so với UCS cụ thể là trong lần thử 1 và 2 của </a:t>
            </a:r>
            <a:r>
              <a:rPr lang="en-US" sz="2800">
                <a:latin typeface="Arial" panose="020B0604020202020204" pitchFamily="34" charset="0"/>
                <a:cs typeface="Arial" panose="020B0604020202020204" pitchFamily="34" charset="0"/>
              </a:rPr>
              <a:t>M</a:t>
            </a:r>
            <a:r>
              <a:rPr lang="vi-VN" sz="2800">
                <a:latin typeface="Arial" panose="020B0604020202020204" pitchFamily="34" charset="0"/>
                <a:cs typeface="Arial" panose="020B0604020202020204" pitchFamily="34" charset="0"/>
              </a:rPr>
              <a:t>ap A, lần thử 1 của Map B. Mặc dù A* cho ra kết quả nhanh hơn UCS nhưng UCS lại có chi phí tốt hơn.</a:t>
            </a:r>
            <a:endParaRPr lang="en-GB"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367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59CDC69B-3838-4004-B410-A6BF23BCD195}"/>
              </a:ext>
            </a:extLst>
          </p:cNvPr>
          <p:cNvPicPr>
            <a:picLocks noChangeAspect="1"/>
          </p:cNvPicPr>
          <p:nvPr/>
        </p:nvPicPr>
        <p:blipFill rotWithShape="1">
          <a:blip r:embed="rId5"/>
          <a:srcRect t="4661"/>
          <a:stretch/>
        </p:blipFill>
        <p:spPr>
          <a:xfrm>
            <a:off x="20" y="10"/>
            <a:ext cx="12191980" cy="6857990"/>
          </a:xfrm>
          <a:prstGeom prst="rect">
            <a:avLst/>
          </a:prstGeom>
        </p:spPr>
      </p:pic>
      <p:sp useBgFill="1">
        <p:nvSpPr>
          <p:cNvPr id="8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804335" y="3496574"/>
            <a:ext cx="6436104" cy="1052422"/>
          </a:xfrm>
          <a:prstGeom prst="rect">
            <a:avLst/>
          </a:prstGeom>
        </p:spPr>
        <p:txBody>
          <a:bodyPr vert="horz" lIns="91440" tIns="45720" rIns="91440" bIns="45720" rtlCol="0" anchor="b">
            <a:normAutofit/>
          </a:bodyPr>
          <a:lstStyle/>
          <a:p>
            <a:pPr defTabSz="457200">
              <a:spcBef>
                <a:spcPct val="0"/>
              </a:spcBef>
              <a:spcAft>
                <a:spcPts val="600"/>
              </a:spcAft>
            </a:pPr>
            <a:r>
              <a:rPr lang="en-US" sz="4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Arial" panose="020B0604020202020204" pitchFamily="34" charset="0"/>
              </a:rPr>
              <a:t>Thực thi phần mềm</a:t>
            </a:r>
          </a:p>
        </p:txBody>
      </p:sp>
      <p:sp>
        <p:nvSpPr>
          <p:cNvPr id="10" name="Slide Number Placeholder 9">
            <a:extLst>
              <a:ext uri="{FF2B5EF4-FFF2-40B4-BE49-F238E27FC236}">
                <a16:creationId xmlns:a16="http://schemas.microsoft.com/office/drawing/2014/main" id="{FB7ACC8B-2307-4DBB-B88C-84388A93DDD5}"/>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sz="1000">
                <a:solidFill>
                  <a:srgbClr val="FFFFFF"/>
                </a:solidFill>
              </a:rPr>
              <a:pPr>
                <a:spcAft>
                  <a:spcPts val="600"/>
                </a:spcAft>
              </a:pPr>
              <a:t>23</a:t>
            </a:fld>
            <a:endParaRPr lang="en-US" sz="1000">
              <a:solidFill>
                <a:srgbClr val="FFFFFF"/>
              </a:solidFill>
            </a:endParaRPr>
          </a:p>
        </p:txBody>
      </p:sp>
    </p:spTree>
    <p:extLst>
      <p:ext uri="{BB962C8B-B14F-4D97-AF65-F5344CB8AC3E}">
        <p14:creationId xmlns:p14="http://schemas.microsoft.com/office/powerpoint/2010/main" val="333221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C32BE623-251E-46E2-B74B-BF35E8107719}"/>
              </a:ext>
            </a:extLst>
          </p:cNvPr>
          <p:cNvSpPr>
            <a:spLocks noGrp="1"/>
          </p:cNvSpPr>
          <p:nvPr>
            <p:ph type="sldNum" sz="quarter" idx="12"/>
          </p:nvPr>
        </p:nvSpPr>
        <p:spPr/>
        <p:txBody>
          <a:bodyPr/>
          <a:lstStyle/>
          <a:p>
            <a:fld id="{3A98EE3D-8CD1-4C3F-BD1C-C98C9596463C}" type="slidenum">
              <a:rPr lang="en-US" sz="1800" smtClean="0">
                <a:solidFill>
                  <a:schemeClr val="bg1"/>
                </a:solidFill>
                <a:latin typeface="Arial" panose="020B0604020202020204" pitchFamily="34" charset="0"/>
                <a:cs typeface="Arial" panose="020B0604020202020204" pitchFamily="34" charset="0"/>
              </a:rPr>
              <a:t>24</a:t>
            </a:fld>
            <a:endParaRPr lang="en-US" sz="1800" dirty="0">
              <a:solidFill>
                <a:schemeClr val="bg1"/>
              </a:solidFill>
              <a:latin typeface="Arial" panose="020B0604020202020204" pitchFamily="34" charset="0"/>
              <a:cs typeface="Arial" panose="020B0604020202020204" pitchFamily="34" charset="0"/>
            </a:endParaRPr>
          </a:p>
        </p:txBody>
      </p:sp>
      <p:pic>
        <p:nvPicPr>
          <p:cNvPr id="6" name="Picture 5" descr="Graphical user interface, text&#10;&#10;Description automatically generated">
            <a:extLst>
              <a:ext uri="{FF2B5EF4-FFF2-40B4-BE49-F238E27FC236}">
                <a16:creationId xmlns:a16="http://schemas.microsoft.com/office/drawing/2014/main" id="{EFB364DD-3230-4228-ACAB-595F1D64DDAA}"/>
              </a:ext>
            </a:extLst>
          </p:cNvPr>
          <p:cNvPicPr>
            <a:picLocks noChangeAspect="1"/>
          </p:cNvPicPr>
          <p:nvPr/>
        </p:nvPicPr>
        <p:blipFill>
          <a:blip r:embed="rId4"/>
          <a:stretch>
            <a:fillRect/>
          </a:stretch>
        </p:blipFill>
        <p:spPr>
          <a:xfrm>
            <a:off x="375439" y="65727"/>
            <a:ext cx="11441122" cy="6792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Right 6">
            <a:extLst>
              <a:ext uri="{FF2B5EF4-FFF2-40B4-BE49-F238E27FC236}">
                <a16:creationId xmlns:a16="http://schemas.microsoft.com/office/drawing/2014/main" id="{D451E6FF-A174-4A55-896E-A1325FBADE20}"/>
              </a:ext>
            </a:extLst>
          </p:cNvPr>
          <p:cNvSpPr/>
          <p:nvPr/>
        </p:nvSpPr>
        <p:spPr>
          <a:xfrm>
            <a:off x="8274571" y="1184223"/>
            <a:ext cx="1693888" cy="584616"/>
          </a:xfrm>
          <a:prstGeom prst="rightArrow">
            <a:avLst/>
          </a:prstGeom>
          <a:solidFill>
            <a:schemeClr val="accent3">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a:solidFill>
                  <a:schemeClr val="bg1"/>
                </a:solidFill>
                <a:latin typeface="Arial" panose="020B0604020202020204" pitchFamily="34" charset="0"/>
                <a:cs typeface="Arial" panose="020B0604020202020204" pitchFamily="34" charset="0"/>
              </a:rPr>
              <a:t>Chọn</a:t>
            </a:r>
            <a:endParaRPr lang="en-GB">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7369921-AEDF-4BBA-8D76-C538E2ACE1C2}"/>
              </a:ext>
            </a:extLst>
          </p:cNvPr>
          <p:cNvSpPr txBox="1"/>
          <p:nvPr/>
        </p:nvSpPr>
        <p:spPr>
          <a:xfrm>
            <a:off x="676192" y="5063130"/>
            <a:ext cx="5004619" cy="1569660"/>
          </a:xfrm>
          <a:prstGeom prst="rect">
            <a:avLst/>
          </a:prstGeom>
          <a:noFill/>
        </p:spPr>
        <p:txBody>
          <a:bodyPr wrap="square" rtlCol="0">
            <a:spAutoFit/>
          </a:bodyPr>
          <a:lstStyle/>
          <a:p>
            <a:r>
              <a:rPr lang="en-US" sz="3200" dirty="0" err="1">
                <a:solidFill>
                  <a:srgbClr val="FF0000"/>
                </a:solidFill>
                <a:latin typeface="Times New Roman" panose="02020603050405020304" pitchFamily="18" charset="0"/>
                <a:cs typeface="Times New Roman" panose="02020603050405020304" pitchFamily="18" charset="0"/>
              </a:rPr>
              <a:t>Chọn</a:t>
            </a:r>
            <a:r>
              <a:rPr lang="en-US" sz="3200" dirty="0">
                <a:solidFill>
                  <a:srgbClr val="FF0000"/>
                </a:solidFill>
                <a:latin typeface="Times New Roman" panose="02020603050405020304" pitchFamily="18" charset="0"/>
                <a:cs typeface="Times New Roman" panose="02020603050405020304" pitchFamily="18" charset="0"/>
              </a:rPr>
              <a:t> map </a:t>
            </a:r>
            <a:r>
              <a:rPr lang="en-US" sz="3200" dirty="0" err="1">
                <a:solidFill>
                  <a:srgbClr val="FF0000"/>
                </a:solidFill>
                <a:latin typeface="Times New Roman" panose="02020603050405020304" pitchFamily="18" charset="0"/>
                <a:cs typeface="Times New Roman" panose="02020603050405020304" pitchFamily="18" charset="0"/>
              </a:rPr>
              <a:t>để</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bắt</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đầu</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chạy</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chương</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trình</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Ví</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dụ</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chọn</a:t>
            </a:r>
            <a:r>
              <a:rPr lang="en-US" sz="3200" dirty="0">
                <a:solidFill>
                  <a:srgbClr val="FF0000"/>
                </a:solidFill>
                <a:latin typeface="Times New Roman" panose="02020603050405020304" pitchFamily="18" charset="0"/>
                <a:cs typeface="Times New Roman" panose="02020603050405020304" pitchFamily="18" charset="0"/>
              </a:rPr>
              <a:t> MAP A</a:t>
            </a:r>
          </a:p>
        </p:txBody>
      </p:sp>
    </p:spTree>
    <p:extLst>
      <p:ext uri="{BB962C8B-B14F-4D97-AF65-F5344CB8AC3E}">
        <p14:creationId xmlns:p14="http://schemas.microsoft.com/office/powerpoint/2010/main" val="254154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 name="Picture 2" descr="A picture containing timeline&#10;&#10;Description automatically generated">
            <a:extLst>
              <a:ext uri="{FF2B5EF4-FFF2-40B4-BE49-F238E27FC236}">
                <a16:creationId xmlns:a16="http://schemas.microsoft.com/office/drawing/2014/main" id="{ACE8A763-AA86-458C-996F-D1F9B69FFD3A}"/>
              </a:ext>
            </a:extLst>
          </p:cNvPr>
          <p:cNvPicPr>
            <a:picLocks noChangeAspect="1"/>
          </p:cNvPicPr>
          <p:nvPr/>
        </p:nvPicPr>
        <p:blipFill rotWithShape="1">
          <a:blip r:embed="rId4"/>
          <a:srcRect r="16154"/>
          <a:stretch/>
        </p:blipFill>
        <p:spPr>
          <a:xfrm>
            <a:off x="375438" y="51916"/>
            <a:ext cx="11541741" cy="6754168"/>
          </a:xfrm>
          <a:prstGeom prst="rect">
            <a:avLst/>
          </a:prstGeom>
          <a:ln>
            <a:noFill/>
          </a:ln>
          <a:effectLst>
            <a:softEdge rad="112500"/>
          </a:effectLst>
        </p:spPr>
      </p:pic>
      <p:sp>
        <p:nvSpPr>
          <p:cNvPr id="4" name="Arrow: Down 3">
            <a:extLst>
              <a:ext uri="{FF2B5EF4-FFF2-40B4-BE49-F238E27FC236}">
                <a16:creationId xmlns:a16="http://schemas.microsoft.com/office/drawing/2014/main" id="{084516E3-EAE3-4478-8A24-CBAEFC4C349B}"/>
              </a:ext>
            </a:extLst>
          </p:cNvPr>
          <p:cNvSpPr/>
          <p:nvPr/>
        </p:nvSpPr>
        <p:spPr>
          <a:xfrm rot="6464849">
            <a:off x="9385255" y="2187213"/>
            <a:ext cx="674558" cy="1109272"/>
          </a:xfrm>
          <a:prstGeom prst="downArrow">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TextBox 4">
            <a:extLst>
              <a:ext uri="{FF2B5EF4-FFF2-40B4-BE49-F238E27FC236}">
                <a16:creationId xmlns:a16="http://schemas.microsoft.com/office/drawing/2014/main" id="{8877665A-7501-4F11-A2AB-4E7F5C98377A}"/>
              </a:ext>
            </a:extLst>
          </p:cNvPr>
          <p:cNvSpPr txBox="1"/>
          <p:nvPr/>
        </p:nvSpPr>
        <p:spPr>
          <a:xfrm rot="1059558">
            <a:off x="9201889" y="2557182"/>
            <a:ext cx="1122113" cy="369332"/>
          </a:xfrm>
          <a:prstGeom prst="rect">
            <a:avLst/>
          </a:prstGeom>
          <a:noFill/>
        </p:spPr>
        <p:txBody>
          <a:bodyPr wrap="square" rtlCol="0">
            <a:spAutoFit/>
          </a:bodyPr>
          <a:lstStyle/>
          <a:p>
            <a:r>
              <a:rPr lang="en-US">
                <a:solidFill>
                  <a:srgbClr val="FF0000"/>
                </a:solidFill>
              </a:rPr>
              <a:t>Bắt đầu</a:t>
            </a:r>
            <a:endParaRPr lang="en-GB">
              <a:solidFill>
                <a:srgbClr val="FF0000"/>
              </a:solidFill>
            </a:endParaRPr>
          </a:p>
        </p:txBody>
      </p:sp>
      <p:sp>
        <p:nvSpPr>
          <p:cNvPr id="10" name="Arrow: Down 9">
            <a:extLst>
              <a:ext uri="{FF2B5EF4-FFF2-40B4-BE49-F238E27FC236}">
                <a16:creationId xmlns:a16="http://schemas.microsoft.com/office/drawing/2014/main" id="{456586FF-80DC-4655-BA50-0E71D531E024}"/>
              </a:ext>
            </a:extLst>
          </p:cNvPr>
          <p:cNvSpPr/>
          <p:nvPr/>
        </p:nvSpPr>
        <p:spPr>
          <a:xfrm rot="6464849">
            <a:off x="4554561" y="3735088"/>
            <a:ext cx="674558" cy="1109272"/>
          </a:xfrm>
          <a:prstGeom prst="down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TextBox 8">
            <a:extLst>
              <a:ext uri="{FF2B5EF4-FFF2-40B4-BE49-F238E27FC236}">
                <a16:creationId xmlns:a16="http://schemas.microsoft.com/office/drawing/2014/main" id="{E48EC9AF-4F5C-482C-B6E9-8C40246419F7}"/>
              </a:ext>
            </a:extLst>
          </p:cNvPr>
          <p:cNvSpPr txBox="1"/>
          <p:nvPr/>
        </p:nvSpPr>
        <p:spPr>
          <a:xfrm rot="1059558">
            <a:off x="4371199" y="4105058"/>
            <a:ext cx="1122113" cy="369332"/>
          </a:xfrm>
          <a:prstGeom prst="rect">
            <a:avLst/>
          </a:prstGeom>
          <a:noFill/>
        </p:spPr>
        <p:txBody>
          <a:bodyPr wrap="square" rtlCol="0">
            <a:spAutoFit/>
          </a:bodyPr>
          <a:lstStyle/>
          <a:p>
            <a:r>
              <a:rPr lang="en-US">
                <a:solidFill>
                  <a:srgbClr val="FF0000"/>
                </a:solidFill>
              </a:rPr>
              <a:t>Kết thúc</a:t>
            </a:r>
            <a:endParaRPr lang="en-GB">
              <a:solidFill>
                <a:srgbClr val="FF0000"/>
              </a:solidFill>
            </a:endParaRPr>
          </a:p>
        </p:txBody>
      </p:sp>
      <p:sp>
        <p:nvSpPr>
          <p:cNvPr id="13" name="Slide Number Placeholder 12">
            <a:extLst>
              <a:ext uri="{FF2B5EF4-FFF2-40B4-BE49-F238E27FC236}">
                <a16:creationId xmlns:a16="http://schemas.microsoft.com/office/drawing/2014/main" id="{C32BE623-251E-46E2-B74B-BF35E8107719}"/>
              </a:ext>
            </a:extLst>
          </p:cNvPr>
          <p:cNvSpPr>
            <a:spLocks noGrp="1"/>
          </p:cNvSpPr>
          <p:nvPr>
            <p:ph type="sldNum" sz="quarter" idx="12"/>
          </p:nvPr>
        </p:nvSpPr>
        <p:spPr/>
        <p:txBody>
          <a:bodyPr/>
          <a:lstStyle/>
          <a:p>
            <a:fld id="{3A98EE3D-8CD1-4C3F-BD1C-C98C9596463C}" type="slidenum">
              <a:rPr lang="en-US" sz="1800" smtClean="0">
                <a:solidFill>
                  <a:schemeClr val="bg1"/>
                </a:solidFill>
                <a:latin typeface="Arial" panose="020B0604020202020204" pitchFamily="34" charset="0"/>
                <a:cs typeface="Arial" panose="020B0604020202020204" pitchFamily="34" charset="0"/>
              </a:rPr>
              <a:t>25</a:t>
            </a:fld>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590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95BC99-A2F4-41FD-BC59-C887381F9C7A}"/>
              </a:ext>
            </a:extLst>
          </p:cNvPr>
          <p:cNvPicPr>
            <a:picLocks noChangeAspect="1"/>
          </p:cNvPicPr>
          <p:nvPr/>
        </p:nvPicPr>
        <p:blipFill rotWithShape="1">
          <a:blip r:embed="rId4"/>
          <a:srcRect l="874" t="1" r="18087" b="1"/>
          <a:stretch/>
        </p:blipFill>
        <p:spPr>
          <a:xfrm>
            <a:off x="20" y="10"/>
            <a:ext cx="12052072" cy="6857990"/>
          </a:xfrm>
          <a:prstGeom prst="rect">
            <a:avLst/>
          </a:prstGeom>
          <a:ln>
            <a:noFill/>
          </a:ln>
          <a:effectLst>
            <a:softEdge rad="112500"/>
          </a:effectLst>
        </p:spPr>
      </p:pic>
      <p:sp>
        <p:nvSpPr>
          <p:cNvPr id="7" name="Slide Number Placeholder 6">
            <a:extLst>
              <a:ext uri="{FF2B5EF4-FFF2-40B4-BE49-F238E27FC236}">
                <a16:creationId xmlns:a16="http://schemas.microsoft.com/office/drawing/2014/main" id="{B8351145-4040-405F-903A-768D84E9E300}"/>
              </a:ext>
            </a:extLst>
          </p:cNvPr>
          <p:cNvSpPr>
            <a:spLocks noGrp="1"/>
          </p:cNvSpPr>
          <p:nvPr>
            <p:ph type="sldNum" sz="quarter" idx="12"/>
          </p:nvPr>
        </p:nvSpPr>
        <p:spPr/>
        <p:txBody>
          <a:bodyPr/>
          <a:lstStyle/>
          <a:p>
            <a:fld id="{3A98EE3D-8CD1-4C3F-BD1C-C98C9596463C}" type="slidenum">
              <a:rPr lang="en-US" sz="1800" smtClean="0">
                <a:solidFill>
                  <a:schemeClr val="bg1"/>
                </a:solidFill>
                <a:latin typeface="Arial" panose="020B0604020202020204" pitchFamily="34" charset="0"/>
                <a:cs typeface="Arial" panose="020B0604020202020204" pitchFamily="34" charset="0"/>
              </a:rPr>
              <a:t>26</a:t>
            </a:fld>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27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Graphical user interface, diagram, application&#10;&#10;Description automatically generated">
            <a:extLst>
              <a:ext uri="{FF2B5EF4-FFF2-40B4-BE49-F238E27FC236}">
                <a16:creationId xmlns:a16="http://schemas.microsoft.com/office/drawing/2014/main" id="{E7B5E5D7-9F10-4B33-97B6-891D6F77714C}"/>
              </a:ext>
            </a:extLst>
          </p:cNvPr>
          <p:cNvPicPr>
            <a:picLocks noChangeAspect="1"/>
          </p:cNvPicPr>
          <p:nvPr/>
        </p:nvPicPr>
        <p:blipFill rotWithShape="1">
          <a:blip r:embed="rId5"/>
          <a:srcRect t="5858"/>
          <a:stretch/>
        </p:blipFill>
        <p:spPr>
          <a:xfrm>
            <a:off x="20" y="10"/>
            <a:ext cx="12191980" cy="6857990"/>
          </a:xfrm>
          <a:prstGeom prst="rect">
            <a:avLst/>
          </a:prstGeom>
          <a:ln>
            <a:noFill/>
          </a:ln>
          <a:effectLst>
            <a:softEdge rad="112500"/>
          </a:effectLst>
        </p:spPr>
      </p:pic>
      <p:sp>
        <p:nvSpPr>
          <p:cNvPr id="7" name="Slide Number Placeholder 6">
            <a:extLst>
              <a:ext uri="{FF2B5EF4-FFF2-40B4-BE49-F238E27FC236}">
                <a16:creationId xmlns:a16="http://schemas.microsoft.com/office/drawing/2014/main" id="{E0F5B6B5-993F-49F3-9904-DD0F2213A803}"/>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sz="1000">
                <a:solidFill>
                  <a:srgbClr val="FFFFFF"/>
                </a:solidFill>
              </a:rPr>
              <a:pPr>
                <a:spcAft>
                  <a:spcPts val="600"/>
                </a:spcAft>
              </a:pPr>
              <a:t>27</a:t>
            </a:fld>
            <a:endParaRPr lang="en-US" sz="1000">
              <a:solidFill>
                <a:srgbClr val="FFFFFF"/>
              </a:solidFill>
            </a:endParaRPr>
          </a:p>
        </p:txBody>
      </p:sp>
    </p:spTree>
    <p:extLst>
      <p:ext uri="{BB962C8B-B14F-4D97-AF65-F5344CB8AC3E}">
        <p14:creationId xmlns:p14="http://schemas.microsoft.com/office/powerpoint/2010/main" val="386943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265648"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6633712" y="827093"/>
            <a:ext cx="5181600" cy="646331"/>
          </a:xfrm>
          <a:prstGeom prst="rect">
            <a:avLst/>
          </a:prstGeom>
          <a:noFill/>
        </p:spPr>
        <p:txBody>
          <a:bodyPr wrap="square" rtlCol="0">
            <a:spAutoFit/>
          </a:bodyPr>
          <a:lstStyle/>
          <a:p>
            <a:r>
              <a:rPr lang="en-US" sz="3600">
                <a:solidFill>
                  <a:schemeClr val="accent6">
                    <a:lumMod val="60000"/>
                    <a:lumOff val="40000"/>
                  </a:schemeClr>
                </a:solidFill>
                <a:latin typeface="Arial" panose="020B0604020202020204" pitchFamily="34" charset="0"/>
                <a:cs typeface="Arial" panose="020B0604020202020204" pitchFamily="34" charset="0"/>
              </a:rPr>
              <a:t>Phần 5: Kết luận</a:t>
            </a:r>
            <a:endParaRPr lang="en-GB" sz="36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99483FB-1134-4D0B-92B3-B3AA486F0321}"/>
              </a:ext>
            </a:extLst>
          </p:cNvPr>
          <p:cNvSpPr>
            <a:spLocks noGrp="1"/>
          </p:cNvSpPr>
          <p:nvPr>
            <p:ph idx="1"/>
          </p:nvPr>
        </p:nvSpPr>
        <p:spPr>
          <a:xfrm>
            <a:off x="6449679" y="1853896"/>
            <a:ext cx="5558288" cy="1541210"/>
          </a:xfrm>
        </p:spPr>
        <p:txBody>
          <a:bodyPr anchor="t">
            <a:normAutofit/>
          </a:bodyPr>
          <a:lstStyle/>
          <a:p>
            <a:pPr marL="36900" indent="0">
              <a:buNone/>
            </a:pPr>
            <a:r>
              <a:rPr lang="en-US" sz="2400">
                <a:latin typeface="Arial" panose="020B0604020202020204" pitchFamily="34" charset="0"/>
                <a:cs typeface="Arial" panose="020B0604020202020204" pitchFamily="34" charset="0"/>
              </a:rPr>
              <a:t>5.1 Đánh giá những kết quả đã thực hiện được</a:t>
            </a:r>
          </a:p>
          <a:p>
            <a:pPr marL="36900" indent="0">
              <a:buNone/>
            </a:pPr>
            <a:r>
              <a:rPr lang="en-US" sz="2400">
                <a:latin typeface="Arial" panose="020B0604020202020204" pitchFamily="34" charset="0"/>
                <a:cs typeface="Arial" panose="020B0604020202020204" pitchFamily="34" charset="0"/>
              </a:rPr>
              <a:t>5.2 Định hướng phát triển</a:t>
            </a:r>
          </a:p>
        </p:txBody>
      </p:sp>
      <p:sp>
        <p:nvSpPr>
          <p:cNvPr id="7" name="Slide Number Placeholder 6">
            <a:extLst>
              <a:ext uri="{FF2B5EF4-FFF2-40B4-BE49-F238E27FC236}">
                <a16:creationId xmlns:a16="http://schemas.microsoft.com/office/drawing/2014/main" id="{E7ACBA36-E179-4D66-9CDA-7087F014D204}"/>
              </a:ext>
            </a:extLst>
          </p:cNvPr>
          <p:cNvSpPr>
            <a:spLocks noGrp="1"/>
          </p:cNvSpPr>
          <p:nvPr>
            <p:ph type="sldNum" sz="quarter" idx="12"/>
          </p:nvPr>
        </p:nvSpPr>
        <p:spPr/>
        <p:txBody>
          <a:bodyPr/>
          <a:lstStyle/>
          <a:p>
            <a:fld id="{3A98EE3D-8CD1-4C3F-BD1C-C98C9596463C}" type="slidenum">
              <a:rPr lang="en-US" sz="1600" smtClean="0">
                <a:latin typeface="Arial" panose="020B0604020202020204" pitchFamily="34" charset="0"/>
                <a:cs typeface="Arial" panose="020B0604020202020204" pitchFamily="34" charset="0"/>
              </a:rPr>
              <a:t>28</a:t>
            </a:fld>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466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a:solidFill>
                  <a:schemeClr val="accent6">
                    <a:lumMod val="60000"/>
                    <a:lumOff val="40000"/>
                  </a:schemeClr>
                </a:solidFill>
                <a:latin typeface="Arial" panose="020B0604020202020204" pitchFamily="34" charset="0"/>
                <a:cs typeface="Arial" panose="020B0604020202020204" pitchFamily="34" charset="0"/>
              </a:rPr>
              <a:t>Nội dung:</a:t>
            </a:r>
            <a:endParaRPr lang="en-US" sz="40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51"/>
            <a:ext cx="4403596" cy="4058751"/>
          </a:xfrm>
        </p:spPr>
        <p:txBody>
          <a:bodyPr anchor="t">
            <a:normAutofit/>
          </a:bodyPr>
          <a:lstStyle/>
          <a:p>
            <a:pPr marL="36900" indent="0">
              <a:buNone/>
            </a:pPr>
            <a:r>
              <a:rPr lang="en-US" sz="2400">
                <a:latin typeface="Arial" panose="020B0604020202020204" pitchFamily="34" charset="0"/>
                <a:cs typeface="Arial" panose="020B0604020202020204" pitchFamily="34" charset="0"/>
              </a:rPr>
              <a:t>1. Mô tả dự án</a:t>
            </a:r>
            <a:endParaRPr lang="en-US" sz="2400" dirty="0">
              <a:latin typeface="Arial" panose="020B0604020202020204" pitchFamily="34" charset="0"/>
              <a:cs typeface="Arial" panose="020B0604020202020204" pitchFamily="34" charset="0"/>
            </a:endParaRPr>
          </a:p>
          <a:p>
            <a:pPr marL="36900" indent="0">
              <a:buNone/>
            </a:pPr>
            <a:r>
              <a:rPr lang="en-US" sz="2400">
                <a:latin typeface="Arial" panose="020B0604020202020204" pitchFamily="34" charset="0"/>
                <a:cs typeface="Arial" panose="020B0604020202020204" pitchFamily="34" charset="0"/>
              </a:rPr>
              <a:t>2. Cơ sở lý thuyết</a:t>
            </a:r>
            <a:endParaRPr lang="en-US" sz="2400" dirty="0">
              <a:latin typeface="Arial" panose="020B0604020202020204" pitchFamily="34" charset="0"/>
              <a:cs typeface="Arial" panose="020B0604020202020204" pitchFamily="34" charset="0"/>
            </a:endParaRPr>
          </a:p>
          <a:p>
            <a:pPr marL="36900" indent="0">
              <a:buNone/>
            </a:pPr>
            <a:r>
              <a:rPr lang="en-US" sz="2400">
                <a:latin typeface="Arial" panose="020B0604020202020204" pitchFamily="34" charset="0"/>
                <a:cs typeface="Arial" panose="020B0604020202020204" pitchFamily="34" charset="0"/>
              </a:rPr>
              <a:t>3. Phân tích, thiết kế giải pháp</a:t>
            </a:r>
            <a:endParaRPr lang="en-US" sz="2400" dirty="0">
              <a:latin typeface="Arial" panose="020B0604020202020204" pitchFamily="34" charset="0"/>
              <a:cs typeface="Arial" panose="020B0604020202020204" pitchFamily="34" charset="0"/>
            </a:endParaRPr>
          </a:p>
          <a:p>
            <a:pPr marL="36900" indent="0">
              <a:buNone/>
            </a:pPr>
            <a:r>
              <a:rPr lang="en-US" sz="2400">
                <a:latin typeface="Arial" panose="020B0604020202020204" pitchFamily="34" charset="0"/>
                <a:cs typeface="Arial" panose="020B0604020202020204" pitchFamily="34" charset="0"/>
              </a:rPr>
              <a:t>4. Thực nghiệm, đánh giá, phân tích kết quả</a:t>
            </a:r>
          </a:p>
          <a:p>
            <a:pPr marL="36900" indent="0">
              <a:buNone/>
            </a:pPr>
            <a:r>
              <a:rPr lang="en-US" sz="2400">
                <a:latin typeface="Arial" panose="020B0604020202020204" pitchFamily="34" charset="0"/>
                <a:cs typeface="Arial" panose="020B0604020202020204" pitchFamily="34" charset="0"/>
              </a:rPr>
              <a:t>5. Kết luận</a:t>
            </a:r>
            <a:endParaRPr lang="en-US" sz="2400" dirty="0">
              <a:latin typeface="Arial" panose="020B0604020202020204" pitchFamily="34" charset="0"/>
              <a:cs typeface="Arial" panose="020B0604020202020204" pitchFamily="34" charset="0"/>
            </a:endParaRPr>
          </a:p>
          <a:p>
            <a:endParaRPr lang="en-US" sz="2400" dirty="0"/>
          </a:p>
        </p:txBody>
      </p:sp>
      <p:sp>
        <p:nvSpPr>
          <p:cNvPr id="8" name="Slide Number Placeholder 7">
            <a:extLst>
              <a:ext uri="{FF2B5EF4-FFF2-40B4-BE49-F238E27FC236}">
                <a16:creationId xmlns:a16="http://schemas.microsoft.com/office/drawing/2014/main" id="{F96764F5-7F1D-448B-99FE-11466B8FAF27}"/>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2</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023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Đánh giá nhưng kết quả đã thực hiện được</a:t>
            </a:r>
          </a:p>
        </p:txBody>
      </p:sp>
      <p:sp>
        <p:nvSpPr>
          <p:cNvPr id="2" name="TextBox 1">
            <a:extLst>
              <a:ext uri="{FF2B5EF4-FFF2-40B4-BE49-F238E27FC236}">
                <a16:creationId xmlns:a16="http://schemas.microsoft.com/office/drawing/2014/main" id="{6C579025-3DBA-4E16-A1A3-182307800767}"/>
              </a:ext>
            </a:extLst>
          </p:cNvPr>
          <p:cNvSpPr txBox="1"/>
          <p:nvPr/>
        </p:nvSpPr>
        <p:spPr>
          <a:xfrm>
            <a:off x="573120" y="1720840"/>
            <a:ext cx="11045757"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Có thể áp dụng được những kiến thức mà thầy Hoàng Văn Dũng để áp dụng vào bài toán thực tế.</a:t>
            </a:r>
          </a:p>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Cài đặt thành công thuật toán A star và Uniform Cost Search(UCS) trong bài toán tìm đường trên bản đồ giao thông.</a:t>
            </a:r>
          </a:p>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 Tạo giao diện đồ hoạ giúp người dùng dễ dàng thao tác.</a:t>
            </a:r>
          </a:p>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 Phân tích và so sánh được sự khác nhau giữa 2 thuật toán(A star và UCS).</a:t>
            </a:r>
          </a:p>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Đánh giá được ưu và nhược điểm của 2 thuật toán.</a:t>
            </a:r>
          </a:p>
          <a:p>
            <a:pPr marL="285750" indent="-285750" algn="just">
              <a:buFont typeface="Wingdings" panose="05000000000000000000" pitchFamily="2" charset="2"/>
              <a:buChar char="ü"/>
            </a:pPr>
            <a:r>
              <a:rPr lang="en-US" sz="2400">
                <a:latin typeface="Arial" panose="020B0604020202020204" pitchFamily="34" charset="0"/>
                <a:cs typeface="Arial" panose="020B0604020202020204" pitchFamily="34" charset="0"/>
              </a:rPr>
              <a:t>Đường đi tìm ra được hiển thị trực quan lên trên ảnh và có hướng đi giúp người dùng dễ dàng định hướng.</a:t>
            </a:r>
          </a:p>
        </p:txBody>
      </p:sp>
      <p:sp>
        <p:nvSpPr>
          <p:cNvPr id="7" name="Slide Number Placeholder 6">
            <a:extLst>
              <a:ext uri="{FF2B5EF4-FFF2-40B4-BE49-F238E27FC236}">
                <a16:creationId xmlns:a16="http://schemas.microsoft.com/office/drawing/2014/main" id="{5FE7EAAB-6BBA-4013-85D3-B23FB620F852}"/>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29</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3414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51700" y="111080"/>
            <a:ext cx="11288601" cy="560612"/>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Định hướng phát triển</a:t>
            </a:r>
          </a:p>
        </p:txBody>
      </p:sp>
      <p:sp>
        <p:nvSpPr>
          <p:cNvPr id="6" name="Slide Number Placeholder 5">
            <a:extLst>
              <a:ext uri="{FF2B5EF4-FFF2-40B4-BE49-F238E27FC236}">
                <a16:creationId xmlns:a16="http://schemas.microsoft.com/office/drawing/2014/main" id="{BA95CD1E-ED29-429B-97E6-1017ACFEE739}"/>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30</a:t>
            </a:fld>
            <a:endParaRPr lang="en-US"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C05D3FE-C192-48A2-96F1-10D8131BA39C}"/>
              </a:ext>
            </a:extLst>
          </p:cNvPr>
          <p:cNvSpPr txBox="1"/>
          <p:nvPr/>
        </p:nvSpPr>
        <p:spPr>
          <a:xfrm>
            <a:off x="426667" y="1259174"/>
            <a:ext cx="10840891" cy="324415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800">
                <a:latin typeface="Arial" panose="020B0604020202020204" pitchFamily="34" charset="0"/>
                <a:cs typeface="Arial" panose="020B0604020202020204" pitchFamily="34" charset="0"/>
              </a:rPr>
              <a:t>Mở rộng bản đồ trên một khu vực rộng lớn</a:t>
            </a:r>
          </a:p>
          <a:p>
            <a:pPr marL="285750" indent="-285750" algn="just">
              <a:lnSpc>
                <a:spcPct val="150000"/>
              </a:lnSpc>
              <a:buFont typeface="Wingdings" panose="05000000000000000000" pitchFamily="2" charset="2"/>
              <a:buChar char="Ø"/>
            </a:pPr>
            <a:r>
              <a:rPr lang="en-US" sz="2800">
                <a:latin typeface="Arial" panose="020B0604020202020204" pitchFamily="34" charset="0"/>
                <a:cs typeface="Arial" panose="020B0604020202020204" pitchFamily="34" charset="0"/>
              </a:rPr>
              <a:t>Làm giao diện thân thiện và bắt mắt hơn</a:t>
            </a:r>
          </a:p>
          <a:p>
            <a:pPr marL="285750" indent="-285750" algn="just">
              <a:lnSpc>
                <a:spcPct val="150000"/>
              </a:lnSpc>
              <a:buFont typeface="Wingdings" panose="05000000000000000000" pitchFamily="2" charset="2"/>
              <a:buChar char="Ø"/>
            </a:pPr>
            <a:r>
              <a:rPr lang="en-US" sz="2800">
                <a:latin typeface="Arial" panose="020B0604020202020204" pitchFamily="34" charset="0"/>
                <a:cs typeface="Arial" panose="020B0604020202020204" pitchFamily="34" charset="0"/>
              </a:rPr>
              <a:t>Thêm một vài thuật toán để xem sự khác nhay</a:t>
            </a:r>
          </a:p>
          <a:p>
            <a:pPr marL="285750" indent="-285750" algn="just">
              <a:lnSpc>
                <a:spcPct val="150000"/>
              </a:lnSpc>
              <a:buFont typeface="Wingdings" panose="05000000000000000000" pitchFamily="2" charset="2"/>
              <a:buChar char="Ø"/>
            </a:pPr>
            <a:r>
              <a:rPr lang="en-US" sz="2800">
                <a:latin typeface="Arial" panose="020B0604020202020204" pitchFamily="34" charset="0"/>
                <a:cs typeface="Arial" panose="020B0604020202020204" pitchFamily="34" charset="0"/>
              </a:rPr>
              <a:t>Làm phần mềm tìm kiếm đường đi được sử dụng rộng rãi ngoài thực tế</a:t>
            </a:r>
            <a:endParaRPr lang="en-GB"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601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265648"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6633712" y="827093"/>
            <a:ext cx="5181600" cy="646331"/>
          </a:xfrm>
          <a:prstGeom prst="rect">
            <a:avLst/>
          </a:prstGeom>
          <a:noFill/>
        </p:spPr>
        <p:txBody>
          <a:bodyPr wrap="square" rtlCol="0">
            <a:spAutoFit/>
          </a:bodyPr>
          <a:lstStyle/>
          <a:p>
            <a:r>
              <a:rPr lang="en-US" sz="3600">
                <a:solidFill>
                  <a:schemeClr val="accent6">
                    <a:lumMod val="60000"/>
                    <a:lumOff val="40000"/>
                  </a:schemeClr>
                </a:solidFill>
                <a:latin typeface="Arial" panose="020B0604020202020204" pitchFamily="34" charset="0"/>
                <a:cs typeface="Arial" panose="020B0604020202020204" pitchFamily="34" charset="0"/>
              </a:rPr>
              <a:t>Phần 1: Mô tả dự án </a:t>
            </a:r>
            <a:endParaRPr lang="en-GB" sz="36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99483FB-1134-4D0B-92B3-B3AA486F0321}"/>
              </a:ext>
            </a:extLst>
          </p:cNvPr>
          <p:cNvSpPr>
            <a:spLocks noGrp="1"/>
          </p:cNvSpPr>
          <p:nvPr>
            <p:ph idx="1"/>
          </p:nvPr>
        </p:nvSpPr>
        <p:spPr>
          <a:xfrm>
            <a:off x="6522872" y="1732451"/>
            <a:ext cx="5558288" cy="2285369"/>
          </a:xfrm>
        </p:spPr>
        <p:txBody>
          <a:bodyPr anchor="t">
            <a:normAutofit/>
          </a:bodyPr>
          <a:lstStyle/>
          <a:p>
            <a:pPr marL="36900" indent="0">
              <a:buNone/>
            </a:pPr>
            <a:r>
              <a:rPr lang="en-US" sz="2400">
                <a:latin typeface="Arial" panose="020B0604020202020204" pitchFamily="34" charset="0"/>
                <a:cs typeface="Arial" panose="020B0604020202020204" pitchFamily="34" charset="0"/>
              </a:rPr>
              <a:t>1.1 Phát biểu bài toán</a:t>
            </a:r>
            <a:endParaRPr lang="en-US" sz="2400" dirty="0">
              <a:latin typeface="Arial" panose="020B0604020202020204" pitchFamily="34" charset="0"/>
              <a:cs typeface="Arial" panose="020B0604020202020204" pitchFamily="34" charset="0"/>
            </a:endParaRPr>
          </a:p>
          <a:p>
            <a:pPr marL="36900" indent="0">
              <a:buNone/>
            </a:pPr>
            <a:r>
              <a:rPr lang="en-US" sz="2400">
                <a:latin typeface="Arial" panose="020B0604020202020204" pitchFamily="34" charset="0"/>
                <a:cs typeface="Arial" panose="020B0604020202020204" pitchFamily="34" charset="0"/>
              </a:rPr>
              <a:t>1.2 Mục đích</a:t>
            </a:r>
            <a:endParaRPr lang="en-US" sz="2400" dirty="0">
              <a:latin typeface="Arial" panose="020B0604020202020204" pitchFamily="34" charset="0"/>
              <a:cs typeface="Arial" panose="020B0604020202020204" pitchFamily="34" charset="0"/>
            </a:endParaRPr>
          </a:p>
          <a:p>
            <a:pPr marL="36900" indent="0">
              <a:buNone/>
            </a:pPr>
            <a:r>
              <a:rPr lang="en-US" sz="2400">
                <a:latin typeface="Arial" panose="020B0604020202020204" pitchFamily="34" charset="0"/>
                <a:cs typeface="Arial" panose="020B0604020202020204" pitchFamily="34" charset="0"/>
              </a:rPr>
              <a:t>1.3 Phạm vi và đối tượng nghiên cứu</a:t>
            </a:r>
          </a:p>
        </p:txBody>
      </p:sp>
      <p:sp>
        <p:nvSpPr>
          <p:cNvPr id="16" name="Slide Number Placeholder 15">
            <a:extLst>
              <a:ext uri="{FF2B5EF4-FFF2-40B4-BE49-F238E27FC236}">
                <a16:creationId xmlns:a16="http://schemas.microsoft.com/office/drawing/2014/main" id="{6E980120-B58B-4F68-8B60-DF7527CEE215}"/>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3</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995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6" descr="A picture containing map&#10;&#10;Description automatically generated">
            <a:extLst>
              <a:ext uri="{FF2B5EF4-FFF2-40B4-BE49-F238E27FC236}">
                <a16:creationId xmlns:a16="http://schemas.microsoft.com/office/drawing/2014/main" id="{6CCB5A37-A14C-4892-BCD8-FCA8FFFCC512}"/>
              </a:ext>
            </a:extLst>
          </p:cNvPr>
          <p:cNvPicPr>
            <a:picLocks noChangeAspect="1"/>
          </p:cNvPicPr>
          <p:nvPr/>
        </p:nvPicPr>
        <p:blipFill>
          <a:blip r:embed="rId4"/>
          <a:stretch>
            <a:fillRect/>
          </a:stretch>
        </p:blipFill>
        <p:spPr>
          <a:xfrm>
            <a:off x="3967082" y="1396534"/>
            <a:ext cx="7735249" cy="4505782"/>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Phát biểu bài </a:t>
            </a: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50800" dist="38100" dir="5400000" algn="t" rotWithShape="0">
                    <a:prstClr val="black">
                      <a:alpha val="40000"/>
                    </a:prstClr>
                  </a:outerShdw>
                </a:effectLst>
                <a:latin typeface="Arial" panose="020B0604020202020204" pitchFamily="34" charset="0"/>
                <a:ea typeface="+mj-ea"/>
                <a:cs typeface="Arial" panose="020B0604020202020204" pitchFamily="34" charset="0"/>
              </a:rPr>
              <a:t>toán</a:t>
            </a: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 </a:t>
            </a:r>
          </a:p>
        </p:txBody>
      </p:sp>
      <p:sp>
        <p:nvSpPr>
          <p:cNvPr id="2" name="TextBox 1">
            <a:extLst>
              <a:ext uri="{FF2B5EF4-FFF2-40B4-BE49-F238E27FC236}">
                <a16:creationId xmlns:a16="http://schemas.microsoft.com/office/drawing/2014/main" id="{955006B0-1626-4869-AD3B-8C573A723959}"/>
              </a:ext>
            </a:extLst>
          </p:cNvPr>
          <p:cNvSpPr txBox="1"/>
          <p:nvPr/>
        </p:nvSpPr>
        <p:spPr>
          <a:xfrm>
            <a:off x="154956" y="1697153"/>
            <a:ext cx="3630111" cy="3710575"/>
          </a:xfrm>
          <a:prstGeom prst="rect">
            <a:avLst/>
          </a:prstGeom>
        </p:spPr>
        <p:txBody>
          <a:bodyPr vert="horz" lIns="91440" tIns="45720" rIns="91440" bIns="45720" rtlCol="0" anchor="t">
            <a:normAutofit fontScale="92500"/>
          </a:bodyPr>
          <a:lstStyle/>
          <a:p>
            <a:pPr algn="just" defTabSz="457200">
              <a:spcBef>
                <a:spcPct val="20000"/>
              </a:spcBef>
              <a:spcAft>
                <a:spcPts val="600"/>
              </a:spcAft>
              <a:buClr>
                <a:schemeClr val="tx2"/>
              </a:buClr>
              <a:buSzPct val="70000"/>
              <a:buFont typeface="Wingdings 2" charset="2"/>
            </a:pPr>
            <a:r>
              <a:rPr lang="en-US" sz="2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Có N điểm đã được đánh dấu trên bản đồ giao thông. Tìm đường đi từ điểm xuất phát đến điểm đích sử dụng chiến lược tìm kiếm có kinh nghiệm với thuật toán A star và chiến lược tìm kiếm mù cho chi phí thấp nhất với thuật toán Uniform Cost Search(UCS)</a:t>
            </a:r>
          </a:p>
        </p:txBody>
      </p:sp>
      <p:sp>
        <p:nvSpPr>
          <p:cNvPr id="13" name="Slide Number Placeholder 12">
            <a:extLst>
              <a:ext uri="{FF2B5EF4-FFF2-40B4-BE49-F238E27FC236}">
                <a16:creationId xmlns:a16="http://schemas.microsoft.com/office/drawing/2014/main" id="{C3620B30-D9EF-43FB-907E-B73962B45421}"/>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4</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136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Mục đích </a:t>
            </a:r>
          </a:p>
        </p:txBody>
      </p:sp>
      <p:sp>
        <p:nvSpPr>
          <p:cNvPr id="2" name="TextBox 1">
            <a:extLst>
              <a:ext uri="{FF2B5EF4-FFF2-40B4-BE49-F238E27FC236}">
                <a16:creationId xmlns:a16="http://schemas.microsoft.com/office/drawing/2014/main" id="{955006B0-1626-4869-AD3B-8C573A723959}"/>
              </a:ext>
            </a:extLst>
          </p:cNvPr>
          <p:cNvSpPr txBox="1"/>
          <p:nvPr/>
        </p:nvSpPr>
        <p:spPr>
          <a:xfrm>
            <a:off x="914400" y="1267662"/>
            <a:ext cx="9795164" cy="1490285"/>
          </a:xfrm>
          <a:prstGeom prst="rect">
            <a:avLst/>
          </a:prstGeom>
        </p:spPr>
        <p:txBody>
          <a:bodyPr vert="horz" lIns="91440" tIns="45720" rIns="91440" bIns="45720" rtlCol="0" anchor="t">
            <a:normAutofit/>
          </a:bodyPr>
          <a:lstStyle/>
          <a:p>
            <a:pPr algn="just" defTabSz="457200">
              <a:spcBef>
                <a:spcPct val="20000"/>
              </a:spcBef>
              <a:spcAft>
                <a:spcPts val="600"/>
              </a:spcAft>
              <a:buClr>
                <a:schemeClr val="tx2"/>
              </a:buClr>
              <a:buSzPct val="70000"/>
              <a:buFont typeface="Wingdings 2" charset="2"/>
            </a:pPr>
            <a:r>
              <a:rPr lang="en-US" sz="2400">
                <a:ln>
                  <a:solidFill>
                    <a:schemeClr val="bg1">
                      <a:lumMod val="75000"/>
                      <a:lumOff val="25000"/>
                      <a:alpha val="10000"/>
                    </a:schemeClr>
                  </a:solidFill>
                </a:ln>
                <a:solidFill>
                  <a:schemeClr val="tx2"/>
                </a:solidFill>
                <a:latin typeface="Arial" panose="020B0604020202020204" pitchFamily="34" charset="0"/>
                <a:cs typeface="Arial" panose="020B0604020202020204" pitchFamily="34" charset="0"/>
              </a:rPr>
              <a:t>Áp dụng được các kiến thức đã được học của môn học vào xây dựng bài toán tìm đường đi trên bản đồ giao thông. Từ đó so sánh và đánh giá 2 thuật toán </a:t>
            </a:r>
          </a:p>
        </p:txBody>
      </p:sp>
      <p:sp>
        <p:nvSpPr>
          <p:cNvPr id="9" name="TextBox 8">
            <a:extLst>
              <a:ext uri="{FF2B5EF4-FFF2-40B4-BE49-F238E27FC236}">
                <a16:creationId xmlns:a16="http://schemas.microsoft.com/office/drawing/2014/main" id="{983682E5-D1C1-4C4F-A4DB-F0EF613F742C}"/>
              </a:ext>
            </a:extLst>
          </p:cNvPr>
          <p:cNvSpPr txBox="1"/>
          <p:nvPr/>
        </p:nvSpPr>
        <p:spPr>
          <a:xfrm>
            <a:off x="432342" y="3099291"/>
            <a:ext cx="1128860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30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Phạm vi và đối tượng </a:t>
            </a:r>
          </a:p>
        </p:txBody>
      </p:sp>
      <p:sp>
        <p:nvSpPr>
          <p:cNvPr id="5" name="TextBox 4">
            <a:extLst>
              <a:ext uri="{FF2B5EF4-FFF2-40B4-BE49-F238E27FC236}">
                <a16:creationId xmlns:a16="http://schemas.microsoft.com/office/drawing/2014/main" id="{63582D2D-E066-4741-85B0-A2C95E28E40A}"/>
              </a:ext>
            </a:extLst>
          </p:cNvPr>
          <p:cNvSpPr txBox="1"/>
          <p:nvPr/>
        </p:nvSpPr>
        <p:spPr>
          <a:xfrm>
            <a:off x="1076633" y="4100052"/>
            <a:ext cx="10644311" cy="1569660"/>
          </a:xfrm>
          <a:prstGeom prst="rect">
            <a:avLst/>
          </a:prstGeom>
          <a:noFill/>
        </p:spPr>
        <p:txBody>
          <a:bodyPr wrap="square" rtlCol="0">
            <a:spAutoFit/>
          </a:bodyPr>
          <a:lstStyle/>
          <a:p>
            <a:pPr marL="285750" indent="-285750">
              <a:buFont typeface="Wingdings" panose="05000000000000000000" pitchFamily="2" charset="2"/>
              <a:buChar char="q"/>
            </a:pPr>
            <a:r>
              <a:rPr lang="en-US" sz="2400">
                <a:latin typeface="Arial" panose="020B0604020202020204" pitchFamily="34" charset="0"/>
                <a:cs typeface="Arial" panose="020B0604020202020204" pitchFamily="34" charset="0"/>
              </a:rPr>
              <a:t> Đối tượng nghiên cứu: Hoạt động của thuật toán A star và Uniform Cost Search.</a:t>
            </a:r>
          </a:p>
          <a:p>
            <a:endParaRPr lang="en-US" sz="240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2400">
                <a:latin typeface="Arial" panose="020B0604020202020204" pitchFamily="34" charset="0"/>
                <a:cs typeface="Arial" panose="020B0604020202020204" pitchFamily="34" charset="0"/>
              </a:rPr>
              <a:t> Phạm vi nghiên cứu: Tìm đường trong bản đồ giao thông.</a:t>
            </a:r>
            <a:endParaRPr lang="en-GB" sz="2400">
              <a:latin typeface="Arial" panose="020B0604020202020204" pitchFamily="34" charset="0"/>
              <a:cs typeface="Arial" panose="020B0604020202020204" pitchFamily="34" charset="0"/>
            </a:endParaRPr>
          </a:p>
        </p:txBody>
      </p:sp>
      <p:sp>
        <p:nvSpPr>
          <p:cNvPr id="14" name="Slide Number Placeholder 13">
            <a:extLst>
              <a:ext uri="{FF2B5EF4-FFF2-40B4-BE49-F238E27FC236}">
                <a16:creationId xmlns:a16="http://schemas.microsoft.com/office/drawing/2014/main" id="{985DF59E-B639-4BC0-A52D-23D0848AFCB1}"/>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5</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824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265648"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6633712" y="827093"/>
            <a:ext cx="5181600" cy="646331"/>
          </a:xfrm>
          <a:prstGeom prst="rect">
            <a:avLst/>
          </a:prstGeom>
          <a:noFill/>
        </p:spPr>
        <p:txBody>
          <a:bodyPr wrap="square" rtlCol="0">
            <a:spAutoFit/>
          </a:bodyPr>
          <a:lstStyle/>
          <a:p>
            <a:r>
              <a:rPr lang="en-US" sz="3600">
                <a:solidFill>
                  <a:schemeClr val="accent6">
                    <a:lumMod val="60000"/>
                    <a:lumOff val="40000"/>
                  </a:schemeClr>
                </a:solidFill>
                <a:latin typeface="Arial" panose="020B0604020202020204" pitchFamily="34" charset="0"/>
                <a:cs typeface="Arial" panose="020B0604020202020204" pitchFamily="34" charset="0"/>
              </a:rPr>
              <a:t>Phần 2: Cơ sở lý thuyết </a:t>
            </a:r>
            <a:endParaRPr lang="en-GB" sz="36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99483FB-1134-4D0B-92B3-B3AA486F0321}"/>
              </a:ext>
            </a:extLst>
          </p:cNvPr>
          <p:cNvSpPr>
            <a:spLocks noGrp="1"/>
          </p:cNvSpPr>
          <p:nvPr>
            <p:ph idx="1"/>
          </p:nvPr>
        </p:nvSpPr>
        <p:spPr>
          <a:xfrm>
            <a:off x="6445368" y="2086412"/>
            <a:ext cx="5558288" cy="2285369"/>
          </a:xfrm>
        </p:spPr>
        <p:txBody>
          <a:bodyPr anchor="t">
            <a:normAutofit/>
          </a:bodyPr>
          <a:lstStyle/>
          <a:p>
            <a:pPr marL="36900" indent="0">
              <a:buNone/>
            </a:pPr>
            <a:r>
              <a:rPr lang="en-US" sz="2400">
                <a:latin typeface="Arial" panose="020B0604020202020204" pitchFamily="34" charset="0"/>
                <a:cs typeface="Arial" panose="020B0604020202020204" pitchFamily="34" charset="0"/>
              </a:rPr>
              <a:t>2.1 Công cụ và môi trường lập trình</a:t>
            </a:r>
          </a:p>
          <a:p>
            <a:pPr marL="36900" indent="0">
              <a:buNone/>
            </a:pPr>
            <a:r>
              <a:rPr lang="en-US" sz="2400">
                <a:latin typeface="Arial" panose="020B0604020202020204" pitchFamily="34" charset="0"/>
                <a:cs typeface="Arial" panose="020B0604020202020204" pitchFamily="34" charset="0"/>
              </a:rPr>
              <a:t>2.2 Thư viện và ngôn ngữ lập trình</a:t>
            </a:r>
          </a:p>
          <a:p>
            <a:pPr marL="36900" indent="0">
              <a:buNone/>
            </a:pPr>
            <a:r>
              <a:rPr lang="en-US" sz="2400">
                <a:latin typeface="Arial" panose="020B0604020202020204" pitchFamily="34" charset="0"/>
                <a:cs typeface="Arial" panose="020B0604020202020204" pitchFamily="34" charset="0"/>
              </a:rPr>
              <a:t>2.3 Phương pháp sử dụng</a:t>
            </a:r>
          </a:p>
        </p:txBody>
      </p:sp>
      <p:sp>
        <p:nvSpPr>
          <p:cNvPr id="7" name="Slide Number Placeholder 6">
            <a:extLst>
              <a:ext uri="{FF2B5EF4-FFF2-40B4-BE49-F238E27FC236}">
                <a16:creationId xmlns:a16="http://schemas.microsoft.com/office/drawing/2014/main" id="{94F49710-1233-4F8A-A333-C8A6655D97FA}"/>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6</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612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A0AF3-5C4D-47AB-B98D-DF448F050493}"/>
              </a:ext>
            </a:extLst>
          </p:cNvPr>
          <p:cNvSpPr txBox="1"/>
          <p:nvPr/>
        </p:nvSpPr>
        <p:spPr>
          <a:xfrm>
            <a:off x="432343" y="199565"/>
            <a:ext cx="543383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28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Công cụ và môi trường lập trình </a:t>
            </a:r>
          </a:p>
        </p:txBody>
      </p:sp>
      <p:sp>
        <p:nvSpPr>
          <p:cNvPr id="9" name="TextBox 8">
            <a:extLst>
              <a:ext uri="{FF2B5EF4-FFF2-40B4-BE49-F238E27FC236}">
                <a16:creationId xmlns:a16="http://schemas.microsoft.com/office/drawing/2014/main" id="{983682E5-D1C1-4C4F-A4DB-F0EF613F742C}"/>
              </a:ext>
            </a:extLst>
          </p:cNvPr>
          <p:cNvSpPr txBox="1"/>
          <p:nvPr/>
        </p:nvSpPr>
        <p:spPr>
          <a:xfrm>
            <a:off x="432343" y="3017872"/>
            <a:ext cx="543383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28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Thư viên lập trình</a:t>
            </a:r>
          </a:p>
        </p:txBody>
      </p:sp>
      <p:sp>
        <p:nvSpPr>
          <p:cNvPr id="5" name="TextBox 4">
            <a:extLst>
              <a:ext uri="{FF2B5EF4-FFF2-40B4-BE49-F238E27FC236}">
                <a16:creationId xmlns:a16="http://schemas.microsoft.com/office/drawing/2014/main" id="{63582D2D-E066-4741-85B0-A2C95E28E40A}"/>
              </a:ext>
            </a:extLst>
          </p:cNvPr>
          <p:cNvSpPr txBox="1"/>
          <p:nvPr/>
        </p:nvSpPr>
        <p:spPr>
          <a:xfrm>
            <a:off x="329508" y="3997880"/>
            <a:ext cx="5932890" cy="3046988"/>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a:latin typeface="Arial" panose="020B0604020202020204" pitchFamily="34" charset="0"/>
                <a:cs typeface="Arial" panose="020B0604020202020204" pitchFamily="34" charset="0"/>
              </a:rPr>
              <a:t>tkinter: để tạo giao diện đồ hoạ</a:t>
            </a:r>
          </a:p>
          <a:p>
            <a:pPr marL="342900" indent="-342900" algn="just">
              <a:buFont typeface="Wingdings" panose="05000000000000000000" pitchFamily="2" charset="2"/>
              <a:buChar char="Ø"/>
            </a:pPr>
            <a:r>
              <a:rPr lang="en-US" sz="2400">
                <a:latin typeface="Arial" panose="020B0604020202020204" pitchFamily="34" charset="0"/>
                <a:cs typeface="Arial" panose="020B0604020202020204" pitchFamily="34" charset="0"/>
              </a:rPr>
              <a:t>time: để lấy thời gian</a:t>
            </a:r>
          </a:p>
          <a:p>
            <a:pPr marL="342900" indent="-342900" algn="just">
              <a:buFont typeface="Wingdings" panose="05000000000000000000" pitchFamily="2" charset="2"/>
              <a:buChar char="Ø"/>
            </a:pPr>
            <a:r>
              <a:rPr lang="en-US" sz="2400">
                <a:latin typeface="Arial" panose="020B0604020202020204" pitchFamily="34" charset="0"/>
                <a:cs typeface="Arial" panose="020B0604020202020204" pitchFamily="34" charset="0"/>
              </a:rPr>
              <a:t>queue: để tạo hang đợi ưu tiên</a:t>
            </a:r>
          </a:p>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c</a:t>
            </a:r>
            <a:r>
              <a:rPr lang="vi-VN" sz="2400">
                <a:latin typeface="Arial" panose="020B0604020202020204" pitchFamily="34" charset="0"/>
                <a:cs typeface="Arial" panose="020B0604020202020204" pitchFamily="34" charset="0"/>
              </a:rPr>
              <a:t>ollections: để lưu data theo hàm defaultdict()</a:t>
            </a:r>
            <a:endParaRPr lang="en-US" sz="24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400">
                <a:latin typeface="Arial" panose="020B0604020202020204" pitchFamily="34" charset="0"/>
                <a:cs typeface="Arial" panose="020B0604020202020204" pitchFamily="34" charset="0"/>
              </a:rPr>
              <a:t>m</a:t>
            </a:r>
            <a:r>
              <a:rPr lang="vi-VN" sz="2400">
                <a:latin typeface="Arial" panose="020B0604020202020204" pitchFamily="34" charset="0"/>
                <a:cs typeface="Arial" panose="020B0604020202020204" pitchFamily="34" charset="0"/>
              </a:rPr>
              <a:t>ath: dùng để tính toán.</a:t>
            </a:r>
          </a:p>
          <a:p>
            <a:endParaRPr lang="en-US" sz="2400">
              <a:latin typeface="Arial" panose="020B0604020202020204" pitchFamily="34" charset="0"/>
              <a:cs typeface="Arial" panose="020B0604020202020204" pitchFamily="34" charset="0"/>
            </a:endParaRPr>
          </a:p>
          <a:p>
            <a:endParaRPr lang="en-GB" sz="2400">
              <a:latin typeface="Arial" panose="020B0604020202020204" pitchFamily="34" charset="0"/>
              <a:cs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55ED7992-35C9-4B80-8D57-BE923EF84389}"/>
              </a:ext>
            </a:extLst>
          </p:cNvPr>
          <p:cNvPicPr>
            <a:picLocks noChangeAspect="1"/>
          </p:cNvPicPr>
          <p:nvPr/>
        </p:nvPicPr>
        <p:blipFill>
          <a:blip r:embed="rId4"/>
          <a:stretch>
            <a:fillRect/>
          </a:stretch>
        </p:blipFill>
        <p:spPr>
          <a:xfrm>
            <a:off x="3940103" y="1062841"/>
            <a:ext cx="1373897" cy="1373897"/>
          </a:xfrm>
          <a:prstGeom prst="rect">
            <a:avLst/>
          </a:prstGeom>
          <a:ln>
            <a:noFill/>
          </a:ln>
          <a:effectLst>
            <a:softEdge rad="112500"/>
          </a:effectLst>
        </p:spPr>
      </p:pic>
      <p:pic>
        <p:nvPicPr>
          <p:cNvPr id="7" name="Picture 6" descr="A picture containing text, clipart&#10;&#10;Description automatically generated">
            <a:extLst>
              <a:ext uri="{FF2B5EF4-FFF2-40B4-BE49-F238E27FC236}">
                <a16:creationId xmlns:a16="http://schemas.microsoft.com/office/drawing/2014/main" id="{3794FC05-890F-4681-B445-A395FF88B339}"/>
              </a:ext>
            </a:extLst>
          </p:cNvPr>
          <p:cNvPicPr>
            <a:picLocks noChangeAspect="1"/>
          </p:cNvPicPr>
          <p:nvPr/>
        </p:nvPicPr>
        <p:blipFill>
          <a:blip r:embed="rId5"/>
          <a:stretch>
            <a:fillRect/>
          </a:stretch>
        </p:blipFill>
        <p:spPr>
          <a:xfrm>
            <a:off x="795936" y="1071952"/>
            <a:ext cx="1373897" cy="1373897"/>
          </a:xfrm>
          <a:prstGeom prst="rect">
            <a:avLst/>
          </a:prstGeom>
          <a:ln>
            <a:noFill/>
          </a:ln>
          <a:effectLst>
            <a:softEdge rad="112500"/>
          </a:effectLst>
        </p:spPr>
      </p:pic>
      <p:sp>
        <p:nvSpPr>
          <p:cNvPr id="10" name="TextBox 9">
            <a:extLst>
              <a:ext uri="{FF2B5EF4-FFF2-40B4-BE49-F238E27FC236}">
                <a16:creationId xmlns:a16="http://schemas.microsoft.com/office/drawing/2014/main" id="{87EC4FD1-76D7-404C-9FE7-593BFA4C732B}"/>
              </a:ext>
            </a:extLst>
          </p:cNvPr>
          <p:cNvSpPr txBox="1"/>
          <p:nvPr/>
        </p:nvSpPr>
        <p:spPr>
          <a:xfrm>
            <a:off x="359509" y="2490789"/>
            <a:ext cx="2246749" cy="369332"/>
          </a:xfrm>
          <a:prstGeom prst="rect">
            <a:avLst/>
          </a:prstGeom>
          <a:noFill/>
        </p:spPr>
        <p:txBody>
          <a:bodyPr wrap="square" rtlCol="0">
            <a:spAutoFit/>
          </a:bodyPr>
          <a:lstStyle/>
          <a:p>
            <a:pPr algn="ctr"/>
            <a:r>
              <a:rPr lang="en-US" i="1">
                <a:latin typeface="Arial" panose="020B0604020202020204" pitchFamily="34" charset="0"/>
                <a:cs typeface="Arial" panose="020B0604020202020204" pitchFamily="34" charset="0"/>
              </a:rPr>
              <a:t>Visual studio code</a:t>
            </a:r>
            <a:endParaRPr lang="en-GB" i="1">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6DF8D15-9B7C-4F59-9E10-D3957E5AC067}"/>
              </a:ext>
            </a:extLst>
          </p:cNvPr>
          <p:cNvSpPr txBox="1"/>
          <p:nvPr/>
        </p:nvSpPr>
        <p:spPr>
          <a:xfrm>
            <a:off x="3579884" y="2490920"/>
            <a:ext cx="1995055" cy="369332"/>
          </a:xfrm>
          <a:prstGeom prst="rect">
            <a:avLst/>
          </a:prstGeom>
          <a:noFill/>
        </p:spPr>
        <p:txBody>
          <a:bodyPr wrap="square" rtlCol="0">
            <a:spAutoFit/>
          </a:bodyPr>
          <a:lstStyle/>
          <a:p>
            <a:pPr algn="ctr"/>
            <a:r>
              <a:rPr lang="en-US" i="1">
                <a:latin typeface="Arial" panose="020B0604020202020204" pitchFamily="34" charset="0"/>
                <a:cs typeface="Arial" panose="020B0604020202020204" pitchFamily="34" charset="0"/>
              </a:rPr>
              <a:t>Spyder</a:t>
            </a:r>
            <a:endParaRPr lang="en-GB" i="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87F9EA8-A3E0-40AE-88C7-7584E78BA050}"/>
              </a:ext>
            </a:extLst>
          </p:cNvPr>
          <p:cNvSpPr txBox="1"/>
          <p:nvPr/>
        </p:nvSpPr>
        <p:spPr>
          <a:xfrm>
            <a:off x="6198486" y="206270"/>
            <a:ext cx="543383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28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Ngôn ngữ lập trình</a:t>
            </a:r>
          </a:p>
        </p:txBody>
      </p:sp>
      <p:pic>
        <p:nvPicPr>
          <p:cNvPr id="16" name="Picture 15" descr="Icon&#10;&#10;Description automatically generated">
            <a:extLst>
              <a:ext uri="{FF2B5EF4-FFF2-40B4-BE49-F238E27FC236}">
                <a16:creationId xmlns:a16="http://schemas.microsoft.com/office/drawing/2014/main" id="{BA646E31-8171-4E22-AE7B-088B99C322F0}"/>
              </a:ext>
            </a:extLst>
          </p:cNvPr>
          <p:cNvPicPr>
            <a:picLocks noChangeAspect="1"/>
          </p:cNvPicPr>
          <p:nvPr/>
        </p:nvPicPr>
        <p:blipFill>
          <a:blip r:embed="rId6"/>
          <a:stretch>
            <a:fillRect/>
          </a:stretch>
        </p:blipFill>
        <p:spPr>
          <a:xfrm>
            <a:off x="8228456" y="1071954"/>
            <a:ext cx="1373897" cy="1373897"/>
          </a:xfrm>
          <a:prstGeom prst="rect">
            <a:avLst/>
          </a:prstGeom>
          <a:ln>
            <a:noFill/>
          </a:ln>
          <a:effectLst>
            <a:softEdge rad="112500"/>
          </a:effectLst>
        </p:spPr>
      </p:pic>
      <p:sp>
        <p:nvSpPr>
          <p:cNvPr id="18" name="TextBox 17">
            <a:extLst>
              <a:ext uri="{FF2B5EF4-FFF2-40B4-BE49-F238E27FC236}">
                <a16:creationId xmlns:a16="http://schemas.microsoft.com/office/drawing/2014/main" id="{CBEA3D28-6A71-4C59-A1D3-972FFA53CBFF}"/>
              </a:ext>
            </a:extLst>
          </p:cNvPr>
          <p:cNvSpPr txBox="1"/>
          <p:nvPr/>
        </p:nvSpPr>
        <p:spPr>
          <a:xfrm>
            <a:off x="7917876" y="2490789"/>
            <a:ext cx="1995055" cy="369332"/>
          </a:xfrm>
          <a:prstGeom prst="rect">
            <a:avLst/>
          </a:prstGeom>
          <a:noFill/>
        </p:spPr>
        <p:txBody>
          <a:bodyPr wrap="square" rtlCol="0">
            <a:spAutoFit/>
          </a:bodyPr>
          <a:lstStyle/>
          <a:p>
            <a:pPr algn="ctr"/>
            <a:r>
              <a:rPr lang="en-US" i="1">
                <a:latin typeface="Arial" panose="020B0604020202020204" pitchFamily="34" charset="0"/>
                <a:cs typeface="Arial" panose="020B0604020202020204" pitchFamily="34" charset="0"/>
              </a:rPr>
              <a:t>Python</a:t>
            </a:r>
            <a:endParaRPr lang="en-GB" i="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E509D96-D612-4E40-9896-F6E3D159D3C8}"/>
              </a:ext>
            </a:extLst>
          </p:cNvPr>
          <p:cNvSpPr txBox="1"/>
          <p:nvPr/>
        </p:nvSpPr>
        <p:spPr>
          <a:xfrm>
            <a:off x="6198487" y="2997173"/>
            <a:ext cx="5433831" cy="659417"/>
          </a:xfrm>
          <a:prstGeom prst="rect">
            <a:avLst/>
          </a:prstGeom>
          <a:solidFill>
            <a:srgbClr val="0070C0"/>
          </a:solidFill>
        </p:spPr>
        <p:txBody>
          <a:bodyPr vert="horz" lIns="91440" tIns="45720" rIns="91440" bIns="45720" rtlCol="0" anchor="ctr">
            <a:normAutofit/>
          </a:bodyPr>
          <a:lstStyle/>
          <a:p>
            <a:pPr algn="ctr" defTabSz="457200">
              <a:spcBef>
                <a:spcPct val="0"/>
              </a:spcBef>
              <a:spcAft>
                <a:spcPts val="600"/>
              </a:spcAft>
            </a:pPr>
            <a:r>
              <a:rPr lang="en-US" sz="2800">
                <a:ln>
                  <a:solidFill>
                    <a:schemeClr val="bg1">
                      <a:lumMod val="75000"/>
                      <a:lumOff val="25000"/>
                      <a:alpha val="10000"/>
                    </a:schemeClr>
                  </a:solidFill>
                </a:ln>
                <a:solidFill>
                  <a:schemeClr val="accent4">
                    <a:lumMod val="60000"/>
                    <a:lumOff val="40000"/>
                  </a:schemeClr>
                </a:solidFill>
                <a:effectLst>
                  <a:glow rad="101600">
                    <a:schemeClr val="accent1">
                      <a:satMod val="175000"/>
                      <a:alpha val="40000"/>
                    </a:schemeClr>
                  </a:glow>
                  <a:outerShdw blurRad="9525" dist="25400" dir="14640000" algn="tl" rotWithShape="0">
                    <a:schemeClr val="bg1">
                      <a:alpha val="30000"/>
                    </a:schemeClr>
                  </a:outerShdw>
                </a:effectLst>
                <a:latin typeface="Arial" panose="020B0604020202020204" pitchFamily="34" charset="0"/>
                <a:ea typeface="+mj-ea"/>
                <a:cs typeface="Arial" panose="020B0604020202020204" pitchFamily="34" charset="0"/>
              </a:rPr>
              <a:t>Phương pháp và kỹ thuật</a:t>
            </a:r>
          </a:p>
        </p:txBody>
      </p:sp>
      <p:sp>
        <p:nvSpPr>
          <p:cNvPr id="20" name="TextBox 19">
            <a:extLst>
              <a:ext uri="{FF2B5EF4-FFF2-40B4-BE49-F238E27FC236}">
                <a16:creationId xmlns:a16="http://schemas.microsoft.com/office/drawing/2014/main" id="{81536AB8-E3D6-4EEB-AD81-D57E178098FB}"/>
              </a:ext>
            </a:extLst>
          </p:cNvPr>
          <p:cNvSpPr txBox="1"/>
          <p:nvPr/>
        </p:nvSpPr>
        <p:spPr>
          <a:xfrm>
            <a:off x="6096000" y="4075754"/>
            <a:ext cx="5932890" cy="156966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a:latin typeface="Arial" panose="020B0604020202020204" pitchFamily="34" charset="0"/>
                <a:cs typeface="Arial" panose="020B0604020202020204" pitchFamily="34" charset="0"/>
              </a:rPr>
              <a:t>Phương pháp: </a:t>
            </a:r>
            <a:r>
              <a:rPr lang="vi-VN" sz="2400">
                <a:latin typeface="Arial" panose="020B0604020202020204" pitchFamily="34" charset="0"/>
                <a:cs typeface="Arial" panose="020B0604020202020204" pitchFamily="34" charset="0"/>
              </a:rPr>
              <a:t>Lập trình hướng đối tượng để tạo ra các node, giao diện đồ hoạ. </a:t>
            </a:r>
            <a:endParaRPr lang="en-GB" sz="24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GB" sz="2400">
                <a:latin typeface="Arial" panose="020B0604020202020204" pitchFamily="34" charset="0"/>
                <a:cs typeface="Arial" panose="020B0604020202020204" pitchFamily="34" charset="0"/>
              </a:rPr>
              <a:t>Kỹ thuật đệ quy: để truy vết lộ trình</a:t>
            </a:r>
            <a:endParaRPr lang="en-US" sz="2400">
              <a:latin typeface="Arial" panose="020B0604020202020204" pitchFamily="34" charset="0"/>
              <a:cs typeface="Arial" panose="020B0604020202020204" pitchFamily="34" charset="0"/>
            </a:endParaRPr>
          </a:p>
        </p:txBody>
      </p:sp>
      <p:sp>
        <p:nvSpPr>
          <p:cNvPr id="24" name="Slide Number Placeholder 23">
            <a:extLst>
              <a:ext uri="{FF2B5EF4-FFF2-40B4-BE49-F238E27FC236}">
                <a16:creationId xmlns:a16="http://schemas.microsoft.com/office/drawing/2014/main" id="{64649726-789F-4DCB-A1AD-3E53B8BE8238}"/>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7</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54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Goudy Old Style"/>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265648"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8" y="1"/>
            <a:ext cx="5934973" cy="6858000"/>
          </a:xfrm>
          <a:prstGeom prst="rect">
            <a:avLst/>
          </a:prstGeom>
        </p:spPr>
      </p:pic>
      <p:sp>
        <p:nvSpPr>
          <p:cNvPr id="8" name="TextBox 7">
            <a:extLst>
              <a:ext uri="{FF2B5EF4-FFF2-40B4-BE49-F238E27FC236}">
                <a16:creationId xmlns:a16="http://schemas.microsoft.com/office/drawing/2014/main" id="{3ECA0AF3-5C4D-47AB-B98D-DF448F050493}"/>
              </a:ext>
            </a:extLst>
          </p:cNvPr>
          <p:cNvSpPr txBox="1"/>
          <p:nvPr/>
        </p:nvSpPr>
        <p:spPr>
          <a:xfrm>
            <a:off x="6633712" y="827093"/>
            <a:ext cx="5181600" cy="1200329"/>
          </a:xfrm>
          <a:prstGeom prst="rect">
            <a:avLst/>
          </a:prstGeom>
          <a:noFill/>
        </p:spPr>
        <p:txBody>
          <a:bodyPr wrap="square" rtlCol="0">
            <a:spAutoFit/>
          </a:bodyPr>
          <a:lstStyle/>
          <a:p>
            <a:r>
              <a:rPr lang="en-US" sz="3600">
                <a:solidFill>
                  <a:schemeClr val="accent6">
                    <a:lumMod val="60000"/>
                    <a:lumOff val="40000"/>
                  </a:schemeClr>
                </a:solidFill>
                <a:latin typeface="Arial" panose="020B0604020202020204" pitchFamily="34" charset="0"/>
                <a:cs typeface="Arial" panose="020B0604020202020204" pitchFamily="34" charset="0"/>
              </a:rPr>
              <a:t>Phần 3: Phân tích và thiết kế giải pháp </a:t>
            </a:r>
            <a:endParaRPr lang="en-GB" sz="36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999483FB-1134-4D0B-92B3-B3AA486F0321}"/>
              </a:ext>
            </a:extLst>
          </p:cNvPr>
          <p:cNvSpPr>
            <a:spLocks noGrp="1"/>
          </p:cNvSpPr>
          <p:nvPr>
            <p:ph idx="1"/>
          </p:nvPr>
        </p:nvSpPr>
        <p:spPr>
          <a:xfrm>
            <a:off x="6445368" y="2086412"/>
            <a:ext cx="5558288" cy="2285369"/>
          </a:xfrm>
        </p:spPr>
        <p:txBody>
          <a:bodyPr anchor="t">
            <a:normAutofit fontScale="92500" lnSpcReduction="20000"/>
          </a:bodyPr>
          <a:lstStyle/>
          <a:p>
            <a:pPr marL="36900" indent="0">
              <a:buNone/>
            </a:pPr>
            <a:r>
              <a:rPr lang="en-US" sz="2400">
                <a:latin typeface="Arial" panose="020B0604020202020204" pitchFamily="34" charset="0"/>
                <a:cs typeface="Arial" panose="020B0604020202020204" pitchFamily="34" charset="0"/>
              </a:rPr>
              <a:t>3.1 Sơ đồ khối</a:t>
            </a:r>
          </a:p>
          <a:p>
            <a:pPr marL="36900" indent="0">
              <a:buNone/>
            </a:pPr>
            <a:r>
              <a:rPr lang="en-US" sz="2400">
                <a:latin typeface="Arial" panose="020B0604020202020204" pitchFamily="34" charset="0"/>
                <a:cs typeface="Arial" panose="020B0604020202020204" pitchFamily="34" charset="0"/>
              </a:rPr>
              <a:t>3.2 Ý tưởng thuật toán</a:t>
            </a:r>
          </a:p>
          <a:p>
            <a:pPr marL="36900" indent="0">
              <a:buNone/>
            </a:pPr>
            <a:r>
              <a:rPr lang="en-US" sz="2400">
                <a:latin typeface="Arial" panose="020B0604020202020204" pitchFamily="34" charset="0"/>
                <a:cs typeface="Arial" panose="020B0604020202020204" pitchFamily="34" charset="0"/>
              </a:rPr>
              <a:t>3.3 Vẽ đường đi</a:t>
            </a:r>
          </a:p>
          <a:p>
            <a:pPr marL="36900" indent="0">
              <a:buNone/>
            </a:pPr>
            <a:r>
              <a:rPr lang="en-US" sz="2400">
                <a:latin typeface="Arial" panose="020B0604020202020204" pitchFamily="34" charset="0"/>
                <a:cs typeface="Arial" panose="020B0604020202020204" pitchFamily="34" charset="0"/>
              </a:rPr>
              <a:t>3.4 Chi tiết các thuật toán UCS</a:t>
            </a:r>
          </a:p>
          <a:p>
            <a:pPr marL="36900" indent="0">
              <a:buNone/>
            </a:pPr>
            <a:r>
              <a:rPr lang="en-US" sz="2400">
                <a:latin typeface="Arial" panose="020B0604020202020204" pitchFamily="34" charset="0"/>
                <a:cs typeface="Arial" panose="020B0604020202020204" pitchFamily="34" charset="0"/>
              </a:rPr>
              <a:t>3.5 Chi tiết thuật toán A star</a:t>
            </a:r>
          </a:p>
        </p:txBody>
      </p:sp>
      <p:sp>
        <p:nvSpPr>
          <p:cNvPr id="7" name="Slide Number Placeholder 6">
            <a:extLst>
              <a:ext uri="{FF2B5EF4-FFF2-40B4-BE49-F238E27FC236}">
                <a16:creationId xmlns:a16="http://schemas.microsoft.com/office/drawing/2014/main" id="{D166D93A-BCB1-4EF4-99E4-DB6AE1F4E25D}"/>
              </a:ext>
            </a:extLst>
          </p:cNvPr>
          <p:cNvSpPr>
            <a:spLocks noGrp="1"/>
          </p:cNvSpPr>
          <p:nvPr>
            <p:ph type="sldNum" sz="quarter" idx="12"/>
          </p:nvPr>
        </p:nvSpPr>
        <p:spPr/>
        <p:txBody>
          <a:bodyPr/>
          <a:lstStyle/>
          <a:p>
            <a:fld id="{3A98EE3D-8CD1-4C3F-BD1C-C98C9596463C}" type="slidenum">
              <a:rPr lang="en-US" sz="1800" smtClean="0">
                <a:latin typeface="Arial" panose="020B0604020202020204" pitchFamily="34" charset="0"/>
                <a:cs typeface="Arial" panose="020B0604020202020204" pitchFamily="34" charset="0"/>
              </a:rPr>
              <a:t>8</a:t>
            </a:fld>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243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TM04033917[[fn=Berlin]]</Template>
  <TotalTime>577</TotalTime>
  <Words>3741</Words>
  <Application>Microsoft Office PowerPoint</Application>
  <PresentationFormat>Widescreen</PresentationFormat>
  <Paragraphs>420</Paragraphs>
  <Slides>31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Goudy Old Style</vt:lpstr>
      <vt:lpstr>Times New Roman</vt:lpstr>
      <vt:lpstr>Wingdings</vt:lpstr>
      <vt:lpstr>Wingdings 2</vt:lpstr>
      <vt:lpstr>SlateVTI</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HUỲNH THANH TUẤN</dc:creator>
  <cp:lastModifiedBy>HUỲNH THANH TUẤN</cp:lastModifiedBy>
  <cp:revision>7</cp:revision>
  <dcterms:created xsi:type="dcterms:W3CDTF">2022-05-30T01:13:30Z</dcterms:created>
  <dcterms:modified xsi:type="dcterms:W3CDTF">2022-05-30T19:23:52Z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